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embeddedFontLst>
    <p:embeddedFont>
      <p:font typeface="Bebas Neue" panose="020B0606020202050201" pitchFamily="34" charset="77"/>
      <p:regular r:id="rId40"/>
    </p:embeddedFont>
    <p:embeddedFont>
      <p:font typeface="Nunito Light" panose="020F0302020204030204" pitchFamily="34" charset="0"/>
      <p:regular r:id="rId41"/>
      <p:italic r:id="rId42"/>
    </p:embeddedFont>
    <p:embeddedFont>
      <p:font typeface="Open Sans" panose="020B0606030504020204" pitchFamily="34" charset="0"/>
      <p:regular r:id="rId43"/>
      <p:bold r:id="rId44"/>
      <p:italic r:id="rId45"/>
      <p:boldItalic r:id="rId46"/>
    </p:embeddedFont>
    <p:embeddedFont>
      <p:font typeface="Playfair Display" pitchFamily="2" charset="77"/>
      <p:regular r:id="rId47"/>
      <p:bold r:id="rId48"/>
      <p:italic r:id="rId49"/>
      <p:boldItalic r:id="rId50"/>
    </p:embeddedFont>
    <p:embeddedFont>
      <p:font typeface="Playfair Display ExtraBold" pitchFamily="2" charset="77"/>
      <p:bold r:id="rId51"/>
      <p:italic r:id="rId52"/>
      <p:boldItalic r:id="rId53"/>
    </p:embeddedFont>
    <p:embeddedFont>
      <p:font typeface="Roboto" panose="02000000000000000000" pitchFamily="2" charset="0"/>
      <p:regular r:id="rId54"/>
      <p:bold r:id="rId55"/>
      <p:italic r:id="rId56"/>
      <p:boldItalic r:id="rId57"/>
    </p:embeddedFont>
    <p:embeddedFont>
      <p:font typeface="Roboto Light" panose="020F0302020204030204" pitchFamily="34" charset="0"/>
      <p:regular r:id="rId58"/>
      <p:bold r:id="rId59"/>
      <p:italic r:id="rId60"/>
      <p:boldItalic r:id="rId61"/>
    </p:embeddedFont>
    <p:embeddedFont>
      <p:font typeface="Roboto Medium" panose="020F0502020204030204" pitchFamily="34"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70A82A-11E7-4C08-94E6-C5BF412354FF}">
  <a:tblStyle styleId="{5670A82A-11E7-4C08-94E6-C5BF412354F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80A756D-9C41-4166-B011-8ACCDB4A94BE}" styleName="Table_1">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font" Target="fonts/font3.fntdata"/><Relationship Id="rId47" Type="http://schemas.openxmlformats.org/officeDocument/2006/relationships/font" Target="fonts/font8.fntdata"/><Relationship Id="rId63" Type="http://schemas.openxmlformats.org/officeDocument/2006/relationships/font" Target="fonts/font24.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font" Target="fonts/font19.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2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64" Type="http://schemas.openxmlformats.org/officeDocument/2006/relationships/font" Target="fonts/font25.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font" Target="fonts/font20.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62"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font" Target="fonts/font21.fntdata"/><Relationship Id="rId65"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font" Target="fonts/font11.fntdata"/><Relationship Id="rId55"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b102b0756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b102b0756b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1b102b0756b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1b102b0756b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Google Shape;526;g1b102b0756b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1b102b0756b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1b513c5e34e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1b513c5e34e_1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1b513c5e34e_1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1b513c5e34e_1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806d935f6b_0_1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806d935f6b_0_1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 the historical mean model, future values are predicted as the average of training data. </a:t>
            </a:r>
            <a:endParaRPr>
              <a:solidFill>
                <a:schemeClr val="dk1"/>
              </a:solidFill>
            </a:endParaRPr>
          </a:p>
          <a:p>
            <a:pPr marL="0" lvl="0" indent="0" algn="l" rtl="0">
              <a:spcBef>
                <a:spcPts val="0"/>
              </a:spcBef>
              <a:spcAft>
                <a:spcPts val="0"/>
              </a:spcAft>
              <a:buClr>
                <a:schemeClr val="dk1"/>
              </a:buClr>
              <a:buSzPts val="1100"/>
              <a:buFont typeface="Arial"/>
              <a:buNone/>
            </a:pPr>
            <a:endParaRPr>
              <a:solidFill>
                <a:srgbClr val="191919"/>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1806d935f6b_0_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1806d935f6b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For the naive method, all forecasts are set to be the value of last observation.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806d935f6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806d935f6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 order to construct an AR model, we first decide the order of the model using AIC, with a penalty term for model complexity.</a:t>
            </a:r>
            <a:endParaRPr>
              <a:solidFill>
                <a:schemeClr val="dk1"/>
              </a:solidFill>
            </a:endParaRPr>
          </a:p>
          <a:p>
            <a:pPr marL="0" lvl="0" indent="0" algn="l" rtl="0">
              <a:lnSpc>
                <a:spcPct val="115000"/>
              </a:lnSpc>
              <a:spcBef>
                <a:spcPts val="0"/>
              </a:spcBef>
              <a:spcAft>
                <a:spcPts val="0"/>
              </a:spcAft>
              <a:buNone/>
            </a:pPr>
            <a:r>
              <a:rPr lang="en">
                <a:solidFill>
                  <a:schemeClr val="dk1"/>
                </a:solidFill>
              </a:rPr>
              <a:t>Based on the result of AIC, we set p = 4</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1806d935f6b_0_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1806d935f6b_0_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To evaluate the model, we first generate the in-sample static predictions to see how well our model performs in the training data.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1806d935f6b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1806d935f6b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we also generate 3-step ahead forecasts on the prediction set as we aim to forecast three weekly stock returns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b513c5e34e_1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b513c5e34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1b513c5e34e_1_6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2" name="Google Shape;802;g1b513c5e34e_1_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solidFill>
                  <a:schemeClr val="dk1"/>
                </a:solidFill>
              </a:rPr>
              <a:t>The VAR model is a generalisation of the AR model, which specifies the bidirectional relationships between time series. </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In this case, we select p=10.</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1806d935f6b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0" name="Google Shape;830;g1806d935f6b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Here is the forecast of our VAR model.</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1806d935f6b_0_2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1806d935f6b_0_2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Furthermore, we check the autocorrelation of residuals using the DW test. </a:t>
            </a:r>
            <a:endParaRPr>
              <a:solidFill>
                <a:schemeClr val="dk1"/>
              </a:solidFill>
            </a:endParaRPr>
          </a:p>
          <a:p>
            <a:pPr marL="0" lvl="0" indent="0" algn="l" rtl="0">
              <a:lnSpc>
                <a:spcPct val="115000"/>
              </a:lnSpc>
              <a:spcBef>
                <a:spcPts val="0"/>
              </a:spcBef>
              <a:spcAft>
                <a:spcPts val="0"/>
              </a:spcAft>
              <a:buNone/>
            </a:pPr>
            <a:r>
              <a:rPr lang="en">
                <a:solidFill>
                  <a:schemeClr val="dk1"/>
                </a:solidFill>
              </a:rPr>
              <a:t>Since we use percentage change and log returns rather than historical prices, we expect a weak autocorrelation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Here, all five predictors are close to 2, indicating that they have a low degree of autocorrelation</a:t>
            </a:r>
            <a:endParaRPr>
              <a:solidFill>
                <a:schemeClr val="dk1"/>
              </a:solidFill>
            </a:endParaRPr>
          </a:p>
          <a:p>
            <a:pPr marL="0" lvl="0" indent="0" algn="l" rtl="0">
              <a:spcBef>
                <a:spcPts val="0"/>
              </a:spcBef>
              <a:spcAft>
                <a:spcPts val="0"/>
              </a:spcAft>
              <a:buNone/>
            </a:pPr>
            <a:endParaRPr sz="10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b102b0756b_0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b102b0756b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1000">
                <a:solidFill>
                  <a:schemeClr val="dk1"/>
                </a:solidFill>
              </a:rPr>
              <a:t>There are various ways to approach this problem: average method, naive method, and Autoregressive (AR) models. </a:t>
            </a:r>
            <a:endParaRPr sz="1000">
              <a:solidFill>
                <a:schemeClr val="dk1"/>
              </a:solidFill>
            </a:endParaRPr>
          </a:p>
          <a:p>
            <a:pPr marL="0" lvl="0" indent="0" algn="l" rtl="0">
              <a:spcBef>
                <a:spcPts val="0"/>
              </a:spcBef>
              <a:spcAft>
                <a:spcPts val="0"/>
              </a:spcAft>
              <a:buNone/>
            </a:pPr>
            <a:r>
              <a:rPr lang="en">
                <a:solidFill>
                  <a:srgbClr val="191919"/>
                </a:solidFill>
                <a:latin typeface="Roboto"/>
                <a:ea typeface="Roboto"/>
                <a:cs typeface="Roboto"/>
                <a:sym typeface="Roboto"/>
              </a:rPr>
              <a:t>.</a:t>
            </a:r>
            <a:endParaRPr>
              <a:solidFill>
                <a:srgbClr val="191919"/>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a:solidFill>
                <a:srgbClr val="191919"/>
              </a:solidFill>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1b513c5e34e_1_6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1b513c5e34e_1_6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1b513c5e34e_1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1b513c5e34e_1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b513c5e34e_1_13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b513c5e34e_1_13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5"/>
        <p:cNvGrpSpPr/>
        <p:nvPr/>
      </p:nvGrpSpPr>
      <p:grpSpPr>
        <a:xfrm>
          <a:off x="0" y="0"/>
          <a:ext cx="0" cy="0"/>
          <a:chOff x="0" y="0"/>
          <a:chExt cx="0" cy="0"/>
        </a:xfrm>
      </p:grpSpPr>
      <p:sp>
        <p:nvSpPr>
          <p:cNvPr id="996" name="Google Shape;996;g1806d935f6b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7" name="Google Shape;997;g1806d935f6b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b513c5e34e_1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b513c5e34e_1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0"/>
        <p:cNvGrpSpPr/>
        <p:nvPr/>
      </p:nvGrpSpPr>
      <p:grpSpPr>
        <a:xfrm>
          <a:off x="0" y="0"/>
          <a:ext cx="0" cy="0"/>
          <a:chOff x="0" y="0"/>
          <a:chExt cx="0" cy="0"/>
        </a:xfrm>
      </p:grpSpPr>
      <p:sp>
        <p:nvSpPr>
          <p:cNvPr id="1051" name="Google Shape;1051;g1b0edcad7ab_0_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2" name="Google Shape;1052;g1b0edcad7ab_0_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b513c5e34e_1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1b513c5e34e_1_8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2"/>
        <p:cNvGrpSpPr/>
        <p:nvPr/>
      </p:nvGrpSpPr>
      <p:grpSpPr>
        <a:xfrm>
          <a:off x="0" y="0"/>
          <a:ext cx="0" cy="0"/>
          <a:chOff x="0" y="0"/>
          <a:chExt cx="0" cy="0"/>
        </a:xfrm>
      </p:grpSpPr>
      <p:sp>
        <p:nvSpPr>
          <p:cNvPr id="1083" name="Google Shape;1083;g1b0edcad7ab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4" name="Google Shape;1084;g1b0edcad7ab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In order to construct an AR model, we first decide the order of the model using AIC, with a penalty term for model complexity.</a:t>
            </a:r>
            <a:endParaRPr>
              <a:solidFill>
                <a:schemeClr val="dk1"/>
              </a:solidFill>
            </a:endParaRPr>
          </a:p>
          <a:p>
            <a:pPr marL="0" lvl="0" indent="0" algn="l" rtl="0">
              <a:lnSpc>
                <a:spcPct val="115000"/>
              </a:lnSpc>
              <a:spcBef>
                <a:spcPts val="0"/>
              </a:spcBef>
              <a:spcAft>
                <a:spcPts val="0"/>
              </a:spcAft>
              <a:buNone/>
            </a:pPr>
            <a:r>
              <a:rPr lang="en">
                <a:solidFill>
                  <a:schemeClr val="dk1"/>
                </a:solidFill>
              </a:rPr>
              <a:t>Based on the result of AIC, we set p = 4</a:t>
            </a:r>
            <a:endParaRPr>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b513c5e34e_1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b513c5e34e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4"/>
        <p:cNvGrpSpPr/>
        <p:nvPr/>
      </p:nvGrpSpPr>
      <p:grpSpPr>
        <a:xfrm>
          <a:off x="0" y="0"/>
          <a:ext cx="0" cy="0"/>
          <a:chOff x="0" y="0"/>
          <a:chExt cx="0" cy="0"/>
        </a:xfrm>
      </p:grpSpPr>
      <p:sp>
        <p:nvSpPr>
          <p:cNvPr id="1135" name="Google Shape;1135;g1b0edcad7ab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6" name="Google Shape;1136;g1b0edcad7ab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1806d935f6b_2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1806d935f6b_2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b513c5e34e_1_6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b513c5e34e_1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1b513c5e34e_1_7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1b513c5e34e_1_7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n" sz="950">
                <a:solidFill>
                  <a:schemeClr val="dk1"/>
                </a:solidFill>
                <a:latin typeface="Times New Roman"/>
                <a:ea typeface="Times New Roman"/>
                <a:cs typeface="Times New Roman"/>
                <a:sym typeface="Times New Roman"/>
              </a:rPr>
              <a:t>More rigorous residual diagnostics, stability assessment, and model selection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1806d935f6b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1806d935f6b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8"/>
        <p:cNvGrpSpPr/>
        <p:nvPr/>
      </p:nvGrpSpPr>
      <p:grpSpPr>
        <a:xfrm>
          <a:off x="0" y="0"/>
          <a:ext cx="0" cy="0"/>
          <a:chOff x="0" y="0"/>
          <a:chExt cx="0" cy="0"/>
        </a:xfrm>
      </p:grpSpPr>
      <p:sp>
        <p:nvSpPr>
          <p:cNvPr id="1269" name="Google Shape;1269;g1b513c5e34e_1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0" name="Google Shape;1270;g1b513c5e34e_1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b513c5e34e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b513c5e34e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b513c5e34e_1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b513c5e34e_1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1b513c5e34e_1_10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1b513c5e34e_1_10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b513c5e34e_1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b513c5e34e_1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1b513c5e34e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1b513c5e34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1b102b0756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1b102b0756b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n" sz="950">
                <a:solidFill>
                  <a:schemeClr val="dk1"/>
                </a:solidFill>
                <a:latin typeface="Times New Roman"/>
                <a:ea typeface="Times New Roman"/>
                <a:cs typeface="Times New Roman"/>
                <a:sym typeface="Times New Roman"/>
              </a:rPr>
              <a:t>the log return of S&amp;P 500 index price appears stationary across</a:t>
            </a:r>
            <a:r>
              <a:rPr lang="en" sz="1200">
                <a:solidFill>
                  <a:schemeClr val="dk1"/>
                </a:solidFill>
                <a:latin typeface="Times New Roman"/>
                <a:ea typeface="Times New Roman"/>
                <a:cs typeface="Times New Roman"/>
                <a:sym typeface="Times New Roman"/>
              </a:rPr>
              <a:t> </a:t>
            </a:r>
            <a:r>
              <a:rPr lang="en" sz="950">
                <a:solidFill>
                  <a:schemeClr val="dk1"/>
                </a:solidFill>
                <a:latin typeface="Times New Roman"/>
                <a:ea typeface="Times New Roman"/>
                <a:cs typeface="Times New Roman"/>
                <a:sym typeface="Times New Roman"/>
              </a:rPr>
              <a:t>the years</a:t>
            </a:r>
            <a:endParaRPr sz="95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None/>
            </a:pPr>
            <a:r>
              <a:rPr lang="en" sz="950">
                <a:solidFill>
                  <a:schemeClr val="dk1"/>
                </a:solidFill>
                <a:latin typeface="Times New Roman"/>
                <a:ea typeface="Times New Roman"/>
                <a:cs typeface="Times New Roman"/>
                <a:sym typeface="Times New Roman"/>
              </a:rPr>
              <a:t>no extreme spikes in the ACF and PACF plots, there appears to be no autocorrelation in the time series, showing evidence that the data is stationary. To confirm stationarity, the Augmented Dickey-Fuller (ADF) test is applied to the data.</a:t>
            </a:r>
            <a:endParaRPr sz="950">
              <a:solidFill>
                <a:schemeClr val="dk1"/>
              </a:solidFill>
              <a:latin typeface="Times New Roman"/>
              <a:ea typeface="Times New Roman"/>
              <a:cs typeface="Times New Roman"/>
              <a:sym typeface="Times New Roman"/>
            </a:endParaRPr>
          </a:p>
          <a:p>
            <a:pPr marL="0" lvl="0" indent="0" algn="just" rtl="0">
              <a:lnSpc>
                <a:spcPct val="115000"/>
              </a:lnSpc>
              <a:spcBef>
                <a:spcPts val="0"/>
              </a:spcBef>
              <a:spcAft>
                <a:spcPts val="0"/>
              </a:spcAft>
              <a:buClr>
                <a:schemeClr val="dk1"/>
              </a:buClr>
              <a:buSzPts val="1100"/>
              <a:buFont typeface="Arial"/>
              <a:buNone/>
            </a:pPr>
            <a:r>
              <a:rPr lang="en" sz="950">
                <a:solidFill>
                  <a:schemeClr val="dk1"/>
                </a:solidFill>
                <a:latin typeface="Times New Roman"/>
                <a:ea typeface="Times New Roman"/>
                <a:cs typeface="Times New Roman"/>
                <a:sym typeface="Times New Roman"/>
              </a:rPr>
              <a:t>Q-Q plot -&gt; normally distributed</a:t>
            </a:r>
            <a:endParaRPr sz="950">
              <a:solidFill>
                <a:schemeClr val="dk1"/>
              </a:solidFill>
              <a:latin typeface="Times New Roman"/>
              <a:ea typeface="Times New Roman"/>
              <a:cs typeface="Times New Roman"/>
              <a:sym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444925" y="937300"/>
            <a:ext cx="6254700" cy="2502900"/>
          </a:xfrm>
          <a:prstGeom prst="rect">
            <a:avLst/>
          </a:prstGeom>
        </p:spPr>
        <p:txBody>
          <a:bodyPr spcFirstLastPara="1" wrap="square" lIns="91425" tIns="91425" rIns="91425" bIns="91425" anchor="b" anchorCtr="0">
            <a:noAutofit/>
          </a:bodyPr>
          <a:lstStyle>
            <a:lvl1pPr lvl="0" algn="ctr">
              <a:lnSpc>
                <a:spcPct val="80000"/>
              </a:lnSpc>
              <a:spcBef>
                <a:spcPts val="0"/>
              </a:spcBef>
              <a:spcAft>
                <a:spcPts val="0"/>
              </a:spcAft>
              <a:buClr>
                <a:srgbClr val="191919"/>
              </a:buClr>
              <a:buSzPts val="5200"/>
              <a:buNone/>
              <a:defRPr sz="6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1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ONE_COLUMN_TEXT_1">
    <p:spTree>
      <p:nvGrpSpPr>
        <p:cNvPr id="1" name="Shape 52"/>
        <p:cNvGrpSpPr/>
        <p:nvPr/>
      </p:nvGrpSpPr>
      <p:grpSpPr>
        <a:xfrm>
          <a:off x="0" y="0"/>
          <a:ext cx="0" cy="0"/>
          <a:chOff x="0" y="0"/>
          <a:chExt cx="0" cy="0"/>
        </a:xfrm>
      </p:grpSpPr>
      <p:sp>
        <p:nvSpPr>
          <p:cNvPr id="53" name="Google Shape;53;p14"/>
          <p:cNvSpPr>
            <a:spLocks noGrp="1"/>
          </p:cNvSpPr>
          <p:nvPr>
            <p:ph type="pic" idx="2"/>
          </p:nvPr>
        </p:nvSpPr>
        <p:spPr>
          <a:xfrm>
            <a:off x="983000" y="1346675"/>
            <a:ext cx="2755200" cy="3260700"/>
          </a:xfrm>
          <a:prstGeom prst="rect">
            <a:avLst/>
          </a:prstGeom>
          <a:noFill/>
          <a:ln>
            <a:noFill/>
          </a:ln>
        </p:spPr>
      </p:sp>
      <p:sp>
        <p:nvSpPr>
          <p:cNvPr id="54" name="Google Shape;54;p14"/>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5" name="Google Shape;55;p14"/>
          <p:cNvSpPr txBox="1">
            <a:spLocks noGrp="1"/>
          </p:cNvSpPr>
          <p:nvPr>
            <p:ph type="subTitle" idx="1"/>
          </p:nvPr>
        </p:nvSpPr>
        <p:spPr>
          <a:xfrm>
            <a:off x="3840500" y="1343350"/>
            <a:ext cx="4590300" cy="326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Nunito Light"/>
              <a:buChar char="●"/>
              <a:defRPr sz="1100"/>
            </a:lvl1pPr>
            <a:lvl2pPr lvl="1" algn="ctr" rtl="0">
              <a:lnSpc>
                <a:spcPct val="100000"/>
              </a:lnSpc>
              <a:spcBef>
                <a:spcPts val="100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347938" y="540000"/>
            <a:ext cx="4448100" cy="1058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8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5" name="Google Shape;65;p17"/>
          <p:cNvSpPr txBox="1">
            <a:spLocks noGrp="1"/>
          </p:cNvSpPr>
          <p:nvPr>
            <p:ph type="subTitle" idx="1"/>
          </p:nvPr>
        </p:nvSpPr>
        <p:spPr>
          <a:xfrm>
            <a:off x="2347900" y="1671425"/>
            <a:ext cx="4448100" cy="1058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
        <p:nvSpPr>
          <p:cNvPr id="66" name="Google Shape;66;p17"/>
          <p:cNvSpPr txBox="1"/>
          <p:nvPr/>
        </p:nvSpPr>
        <p:spPr>
          <a:xfrm>
            <a:off x="2099100" y="3611950"/>
            <a:ext cx="4945800" cy="5562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hlink"/>
                </a:solidFill>
                <a:uFill>
                  <a:noFill/>
                </a:uFill>
                <a:latin typeface="Roboto"/>
                <a:ea typeface="Roboto"/>
                <a:cs typeface="Roboto"/>
                <a:sym typeface="Roboto"/>
                <a:hlinkClick r:id="rId2"/>
              </a:rPr>
              <a:t>Slidesgo</a:t>
            </a:r>
            <a:r>
              <a:rPr lang="en" sz="1200">
                <a:solidFill>
                  <a:schemeClr val="dk1"/>
                </a:solidFill>
                <a:latin typeface="Roboto"/>
                <a:ea typeface="Roboto"/>
                <a:cs typeface="Roboto"/>
                <a:sym typeface="Roboto"/>
              </a:rPr>
              <a:t>, and includes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r>
              <a:rPr lang="en" sz="1200" b="1">
                <a:solidFill>
                  <a:schemeClr val="dk1"/>
                </a:solidFill>
                <a:latin typeface="Roboto"/>
                <a:ea typeface="Roboto"/>
                <a:cs typeface="Roboto"/>
                <a:sym typeface="Roboto"/>
              </a:rPr>
              <a:t> </a:t>
            </a:r>
            <a:endParaRPr sz="1200" b="1">
              <a:solidFill>
                <a:schemeClr val="dk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title" idx="2" hasCustomPrompt="1"/>
          </p:nvPr>
        </p:nvSpPr>
        <p:spPr>
          <a:xfrm>
            <a:off x="730939" y="1536024"/>
            <a:ext cx="1463400" cy="841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b="1">
                <a:latin typeface="Roboto"/>
                <a:ea typeface="Roboto"/>
                <a:cs typeface="Roboto"/>
                <a:sym typeface="Roboto"/>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4" name="Google Shape;14;p3"/>
          <p:cNvSpPr txBox="1">
            <a:spLocks noGrp="1"/>
          </p:cNvSpPr>
          <p:nvPr>
            <p:ph type="subTitle" idx="1"/>
          </p:nvPr>
        </p:nvSpPr>
        <p:spPr>
          <a:xfrm>
            <a:off x="705600" y="3855550"/>
            <a:ext cx="61617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4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720000" y="445025"/>
            <a:ext cx="7704000" cy="696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 name="Google Shape;20;p5"/>
          <p:cNvSpPr txBox="1">
            <a:spLocks noGrp="1"/>
          </p:cNvSpPr>
          <p:nvPr>
            <p:ph type="subTitle" idx="1"/>
          </p:nvPr>
        </p:nvSpPr>
        <p:spPr>
          <a:xfrm>
            <a:off x="4618950" y="2846750"/>
            <a:ext cx="3080400" cy="13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1" name="Google Shape;21;p5"/>
          <p:cNvSpPr txBox="1">
            <a:spLocks noGrp="1"/>
          </p:cNvSpPr>
          <p:nvPr>
            <p:ph type="subTitle" idx="2"/>
          </p:nvPr>
        </p:nvSpPr>
        <p:spPr>
          <a:xfrm>
            <a:off x="1444650" y="2846750"/>
            <a:ext cx="3080400" cy="138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1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2" name="Google Shape;22;p5"/>
          <p:cNvSpPr txBox="1">
            <a:spLocks noGrp="1"/>
          </p:cNvSpPr>
          <p:nvPr>
            <p:ph type="subTitle" idx="3"/>
          </p:nvPr>
        </p:nvSpPr>
        <p:spPr>
          <a:xfrm>
            <a:off x="4618950" y="2538725"/>
            <a:ext cx="30735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layfair Display ExtraBold"/>
                <a:ea typeface="Playfair Display ExtraBold"/>
                <a:cs typeface="Playfair Display ExtraBold"/>
                <a:sym typeface="Playfair Display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3" name="Google Shape;23;p5"/>
          <p:cNvSpPr txBox="1">
            <a:spLocks noGrp="1"/>
          </p:cNvSpPr>
          <p:nvPr>
            <p:ph type="subTitle" idx="4"/>
          </p:nvPr>
        </p:nvSpPr>
        <p:spPr>
          <a:xfrm>
            <a:off x="1444650" y="2538725"/>
            <a:ext cx="3080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Playfair Display ExtraBold"/>
                <a:ea typeface="Playfair Display ExtraBold"/>
                <a:cs typeface="Playfair Display ExtraBold"/>
                <a:sym typeface="Playfair Display ExtraBold"/>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
        <p:cNvGrpSpPr/>
        <p:nvPr/>
      </p:nvGrpSpPr>
      <p:grpSpPr>
        <a:xfrm>
          <a:off x="0" y="0"/>
          <a:ext cx="0" cy="0"/>
          <a:chOff x="0" y="0"/>
          <a:chExt cx="0" cy="0"/>
        </a:xfrm>
      </p:grpSpPr>
      <p:sp>
        <p:nvSpPr>
          <p:cNvPr id="27" name="Google Shape;27;p7"/>
          <p:cNvSpPr>
            <a:spLocks noGrp="1"/>
          </p:cNvSpPr>
          <p:nvPr>
            <p:ph type="pic" idx="2"/>
          </p:nvPr>
        </p:nvSpPr>
        <p:spPr>
          <a:xfrm>
            <a:off x="5083975" y="537575"/>
            <a:ext cx="3020100" cy="4064400"/>
          </a:xfrm>
          <a:prstGeom prst="rect">
            <a:avLst/>
          </a:prstGeom>
          <a:noFill/>
          <a:ln>
            <a:noFill/>
          </a:ln>
        </p:spPr>
      </p:sp>
      <p:sp>
        <p:nvSpPr>
          <p:cNvPr id="28" name="Google Shape;28;p7"/>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7"/>
          <p:cNvSpPr txBox="1">
            <a:spLocks noGrp="1"/>
          </p:cNvSpPr>
          <p:nvPr>
            <p:ph type="subTitle" idx="1"/>
          </p:nvPr>
        </p:nvSpPr>
        <p:spPr>
          <a:xfrm>
            <a:off x="720000" y="1150025"/>
            <a:ext cx="3852000" cy="3453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1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100"/>
              <a:buFont typeface="Nunito Light"/>
              <a:buChar char="○"/>
              <a:defRPr/>
            </a:lvl5pPr>
            <a:lvl6pPr lvl="5" algn="ctr" rtl="0">
              <a:lnSpc>
                <a:spcPct val="100000"/>
              </a:lnSpc>
              <a:spcBef>
                <a:spcPts val="1600"/>
              </a:spcBef>
              <a:spcAft>
                <a:spcPts val="0"/>
              </a:spcAft>
              <a:buClr>
                <a:srgbClr val="999999"/>
              </a:buClr>
              <a:buSzPts val="11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100"/>
              <a:buFont typeface="Nunito Light"/>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
        <p:cNvGrpSpPr/>
        <p:nvPr/>
      </p:nvGrpSpPr>
      <p:grpSpPr>
        <a:xfrm>
          <a:off x="0" y="0"/>
          <a:ext cx="0" cy="0"/>
          <a:chOff x="0" y="0"/>
          <a:chExt cx="0" cy="0"/>
        </a:xfrm>
      </p:grpSpPr>
      <p:sp>
        <p:nvSpPr>
          <p:cNvPr id="31" name="Google Shape;31;p8"/>
          <p:cNvSpPr txBox="1">
            <a:spLocks noGrp="1"/>
          </p:cNvSpPr>
          <p:nvPr>
            <p:ph type="title"/>
          </p:nvPr>
        </p:nvSpPr>
        <p:spPr>
          <a:xfrm>
            <a:off x="2317950" y="1307100"/>
            <a:ext cx="45081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txBox="1">
            <a:spLocks noGrp="1"/>
          </p:cNvSpPr>
          <p:nvPr>
            <p:ph type="title"/>
          </p:nvPr>
        </p:nvSpPr>
        <p:spPr>
          <a:xfrm>
            <a:off x="2135550" y="1189100"/>
            <a:ext cx="4872900" cy="1964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15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34" name="Google Shape;34;p9"/>
          <p:cNvSpPr txBox="1">
            <a:spLocks noGrp="1"/>
          </p:cNvSpPr>
          <p:nvPr>
            <p:ph type="subTitle" idx="1"/>
          </p:nvPr>
        </p:nvSpPr>
        <p:spPr>
          <a:xfrm>
            <a:off x="2135550" y="3153500"/>
            <a:ext cx="4872900" cy="801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a:lvl2pPr>
            <a:lvl3pPr lvl="2" algn="ctr" rtl="0">
              <a:lnSpc>
                <a:spcPct val="100000"/>
              </a:lnSpc>
              <a:spcBef>
                <a:spcPts val="1600"/>
              </a:spcBef>
              <a:spcAft>
                <a:spcPts val="0"/>
              </a:spcAft>
              <a:buSzPts val="1100"/>
              <a:buNone/>
              <a:defRPr/>
            </a:lvl3pPr>
            <a:lvl4pPr lvl="3" algn="ctr" rtl="0">
              <a:lnSpc>
                <a:spcPct val="100000"/>
              </a:lnSpc>
              <a:spcBef>
                <a:spcPts val="1600"/>
              </a:spcBef>
              <a:spcAft>
                <a:spcPts val="0"/>
              </a:spcAft>
              <a:buSzPts val="1100"/>
              <a:buNone/>
              <a:defRPr/>
            </a:lvl4pPr>
            <a:lvl5pPr lvl="4" algn="ctr" rtl="0">
              <a:lnSpc>
                <a:spcPct val="100000"/>
              </a:lnSpc>
              <a:spcBef>
                <a:spcPts val="1600"/>
              </a:spcBef>
              <a:spcAft>
                <a:spcPts val="0"/>
              </a:spcAft>
              <a:buSzPts val="1100"/>
              <a:buNone/>
              <a:defRPr/>
            </a:lvl5pPr>
            <a:lvl6pPr lvl="5" algn="ctr" rtl="0">
              <a:lnSpc>
                <a:spcPct val="100000"/>
              </a:lnSpc>
              <a:spcBef>
                <a:spcPts val="1600"/>
              </a:spcBef>
              <a:spcAft>
                <a:spcPts val="0"/>
              </a:spcAft>
              <a:buSzPts val="1100"/>
              <a:buNone/>
              <a:defRPr/>
            </a:lvl6pPr>
            <a:lvl7pPr lvl="6" algn="ctr" rtl="0">
              <a:lnSpc>
                <a:spcPct val="100000"/>
              </a:lnSpc>
              <a:spcBef>
                <a:spcPts val="1600"/>
              </a:spcBef>
              <a:spcAft>
                <a:spcPts val="0"/>
              </a:spcAft>
              <a:buSzPts val="1100"/>
              <a:buNone/>
              <a:defRPr/>
            </a:lvl7pPr>
            <a:lvl8pPr lvl="7" algn="ctr" rtl="0">
              <a:lnSpc>
                <a:spcPct val="100000"/>
              </a:lnSpc>
              <a:spcBef>
                <a:spcPts val="1600"/>
              </a:spcBef>
              <a:spcAft>
                <a:spcPts val="0"/>
              </a:spcAft>
              <a:buSzPts val="1100"/>
              <a:buNone/>
              <a:defRPr/>
            </a:lvl8pPr>
            <a:lvl9pPr lvl="8" algn="ctr" rtl="0">
              <a:lnSpc>
                <a:spcPct val="100000"/>
              </a:lnSpc>
              <a:spcBef>
                <a:spcPts val="1600"/>
              </a:spcBef>
              <a:spcAft>
                <a:spcPts val="1600"/>
              </a:spcAft>
              <a:buSzPts val="1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1284000" y="1288250"/>
            <a:ext cx="6576000" cy="1970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39" name="Google Shape;39;p11"/>
          <p:cNvSpPr txBox="1">
            <a:spLocks noGrp="1"/>
          </p:cNvSpPr>
          <p:nvPr>
            <p:ph type="subTitle" idx="1"/>
          </p:nvPr>
        </p:nvSpPr>
        <p:spPr>
          <a:xfrm>
            <a:off x="1284000" y="325907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1600"/>
              </a:spcBef>
              <a:spcAft>
                <a:spcPts val="0"/>
              </a:spcAft>
              <a:buSzPts val="1100"/>
              <a:buNone/>
              <a:defRPr sz="1100"/>
            </a:lvl3pPr>
            <a:lvl4pPr lvl="3" algn="ctr" rtl="0">
              <a:lnSpc>
                <a:spcPct val="100000"/>
              </a:lnSpc>
              <a:spcBef>
                <a:spcPts val="1600"/>
              </a:spcBef>
              <a:spcAft>
                <a:spcPts val="0"/>
              </a:spcAft>
              <a:buSzPts val="1100"/>
              <a:buNone/>
              <a:defRPr sz="1100"/>
            </a:lvl4pPr>
            <a:lvl5pPr lvl="4" algn="ctr" rtl="0">
              <a:lnSpc>
                <a:spcPct val="100000"/>
              </a:lnSpc>
              <a:spcBef>
                <a:spcPts val="1600"/>
              </a:spcBef>
              <a:spcAft>
                <a:spcPts val="0"/>
              </a:spcAft>
              <a:buSzPts val="1100"/>
              <a:buNone/>
              <a:defRPr sz="1100"/>
            </a:lvl5pPr>
            <a:lvl6pPr lvl="5" algn="ctr" rtl="0">
              <a:lnSpc>
                <a:spcPct val="100000"/>
              </a:lnSpc>
              <a:spcBef>
                <a:spcPts val="1600"/>
              </a:spcBef>
              <a:spcAft>
                <a:spcPts val="0"/>
              </a:spcAft>
              <a:buSzPts val="1100"/>
              <a:buNone/>
              <a:defRPr sz="1100"/>
            </a:lvl6pPr>
            <a:lvl7pPr lvl="6" algn="ctr" rtl="0">
              <a:lnSpc>
                <a:spcPct val="100000"/>
              </a:lnSpc>
              <a:spcBef>
                <a:spcPts val="1600"/>
              </a:spcBef>
              <a:spcAft>
                <a:spcPts val="0"/>
              </a:spcAft>
              <a:buSzPts val="1100"/>
              <a:buNone/>
              <a:defRPr sz="1100"/>
            </a:lvl7pPr>
            <a:lvl8pPr lvl="7" algn="ctr" rtl="0">
              <a:lnSpc>
                <a:spcPct val="100000"/>
              </a:lnSpc>
              <a:spcBef>
                <a:spcPts val="1600"/>
              </a:spcBef>
              <a:spcAft>
                <a:spcPts val="0"/>
              </a:spcAft>
              <a:buSzPts val="1100"/>
              <a:buNone/>
              <a:defRPr sz="1100"/>
            </a:lvl8pPr>
            <a:lvl9pPr lvl="8" algn="ctr" rtl="0">
              <a:lnSpc>
                <a:spcPct val="100000"/>
              </a:lnSpc>
              <a:spcBef>
                <a:spcPts val="1600"/>
              </a:spcBef>
              <a:spcAft>
                <a:spcPts val="160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Playfair Display ExtraBold"/>
              <a:buNone/>
              <a:defRPr sz="3500">
                <a:solidFill>
                  <a:schemeClr val="dk1"/>
                </a:solidFill>
                <a:latin typeface="Playfair Display ExtraBold"/>
                <a:ea typeface="Playfair Display ExtraBold"/>
                <a:cs typeface="Playfair Display ExtraBold"/>
                <a:sym typeface="Playfair Display ExtraBold"/>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chemeClr val="dk1"/>
              </a:buClr>
              <a:buSzPts val="1100"/>
              <a:buFont typeface="Roboto"/>
              <a:buChar char="●"/>
              <a:defRPr sz="1100">
                <a:solidFill>
                  <a:schemeClr val="dk1"/>
                </a:solidFill>
                <a:latin typeface="Roboto"/>
                <a:ea typeface="Roboto"/>
                <a:cs typeface="Roboto"/>
                <a:sym typeface="Roboto"/>
              </a:defRPr>
            </a:lvl1pPr>
            <a:lvl2pPr marL="914400" lvl="1"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2pPr>
            <a:lvl3pPr marL="1371600" lvl="2"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3pPr>
            <a:lvl4pPr marL="1828800" lvl="3"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4pPr>
            <a:lvl5pPr marL="2286000" lvl="4"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5pPr>
            <a:lvl6pPr marL="2743200" lvl="5"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6pPr>
            <a:lvl7pPr marL="3200400" lvl="6"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7pPr>
            <a:lvl8pPr marL="3657600" lvl="7" indent="-298450">
              <a:lnSpc>
                <a:spcPct val="115000"/>
              </a:lnSpc>
              <a:spcBef>
                <a:spcPts val="1600"/>
              </a:spcBef>
              <a:spcAft>
                <a:spcPts val="0"/>
              </a:spcAft>
              <a:buClr>
                <a:schemeClr val="dk1"/>
              </a:buClr>
              <a:buSzPts val="1100"/>
              <a:buFont typeface="Roboto"/>
              <a:buChar char="○"/>
              <a:defRPr sz="1100">
                <a:solidFill>
                  <a:schemeClr val="dk1"/>
                </a:solidFill>
                <a:latin typeface="Roboto"/>
                <a:ea typeface="Roboto"/>
                <a:cs typeface="Roboto"/>
                <a:sym typeface="Roboto"/>
              </a:defRPr>
            </a:lvl8pPr>
            <a:lvl9pPr marL="4114800" lvl="8" indent="-298450">
              <a:lnSpc>
                <a:spcPct val="115000"/>
              </a:lnSpc>
              <a:spcBef>
                <a:spcPts val="1600"/>
              </a:spcBef>
              <a:spcAft>
                <a:spcPts val="1600"/>
              </a:spcAft>
              <a:buClr>
                <a:schemeClr val="dk1"/>
              </a:buClr>
              <a:buSzPts val="1100"/>
              <a:buFont typeface="Roboto"/>
              <a:buChar char="■"/>
              <a:defRPr sz="11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58" r:id="rId9"/>
    <p:sldLayoutId id="2147483660" r:id="rId10"/>
    <p:sldLayoutId id="2147483663"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6.gi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8.gif"/></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1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26.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6.gif"/><Relationship Id="rId2" Type="http://schemas.openxmlformats.org/officeDocument/2006/relationships/notesSlide" Target="../notesSlides/notesSlide29.xml"/><Relationship Id="rId1" Type="http://schemas.openxmlformats.org/officeDocument/2006/relationships/slideLayout" Target="../slideLayouts/slideLayout10.xml"/><Relationship Id="rId6" Type="http://schemas.openxmlformats.org/officeDocument/2006/relationships/image" Target="../media/image18.gif"/><Relationship Id="rId5" Type="http://schemas.openxmlformats.org/officeDocument/2006/relationships/image" Target="../media/image16.gif"/><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 Id="rId5" Type="http://schemas.openxmlformats.org/officeDocument/2006/relationships/image" Target="../media/image29.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9"/>
          <p:cNvSpPr/>
          <p:nvPr/>
        </p:nvSpPr>
        <p:spPr>
          <a:xfrm>
            <a:off x="2684850" y="539500"/>
            <a:ext cx="3774300" cy="37743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9"/>
          <p:cNvSpPr txBox="1">
            <a:spLocks noGrp="1"/>
          </p:cNvSpPr>
          <p:nvPr>
            <p:ph type="ctrTitle"/>
          </p:nvPr>
        </p:nvSpPr>
        <p:spPr>
          <a:xfrm>
            <a:off x="1506600" y="937300"/>
            <a:ext cx="6130800" cy="2502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200"/>
              <a:t>Prediction on US Stock Market Performance: S&amp;P 500</a:t>
            </a:r>
            <a:endParaRPr sz="4200"/>
          </a:p>
        </p:txBody>
      </p:sp>
      <p:sp>
        <p:nvSpPr>
          <p:cNvPr id="76" name="Google Shape;76;p19"/>
          <p:cNvSpPr txBox="1">
            <a:spLocks noGrp="1"/>
          </p:cNvSpPr>
          <p:nvPr>
            <p:ph type="subTitle" idx="1"/>
          </p:nvPr>
        </p:nvSpPr>
        <p:spPr>
          <a:xfrm>
            <a:off x="2307675" y="3440200"/>
            <a:ext cx="4528800" cy="86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t>Danning (Danni) Lai, Sijia (Nancy) Li, </a:t>
            </a:r>
            <a:endParaRPr sz="1800"/>
          </a:p>
          <a:p>
            <a:pPr marL="0" lvl="0" indent="0" algn="ctr" rtl="0">
              <a:spcBef>
                <a:spcPts val="0"/>
              </a:spcBef>
              <a:spcAft>
                <a:spcPts val="0"/>
              </a:spcAft>
              <a:buNone/>
            </a:pPr>
            <a:r>
              <a:rPr lang="en" sz="1800"/>
              <a:t>Xu (Victoria) Tang, and Hanlin (Lily) Zhu</a:t>
            </a:r>
            <a:endParaRPr sz="1800"/>
          </a:p>
        </p:txBody>
      </p:sp>
      <p:grpSp>
        <p:nvGrpSpPr>
          <p:cNvPr id="77" name="Google Shape;77;p19"/>
          <p:cNvGrpSpPr/>
          <p:nvPr/>
        </p:nvGrpSpPr>
        <p:grpSpPr>
          <a:xfrm>
            <a:off x="6967625" y="394825"/>
            <a:ext cx="2582400" cy="289350"/>
            <a:chOff x="6967625" y="394825"/>
            <a:chExt cx="2582400" cy="289350"/>
          </a:xfrm>
        </p:grpSpPr>
        <p:sp>
          <p:nvSpPr>
            <p:cNvPr id="78" name="Google Shape;78;p1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9"/>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9"/>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9"/>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9"/>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9"/>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9"/>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9"/>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9"/>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9"/>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9"/>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9"/>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9"/>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9"/>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9"/>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6" name="Google Shape;106;p1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07" name="Google Shape;107;p19"/>
          <p:cNvGrpSpPr/>
          <p:nvPr/>
        </p:nvGrpSpPr>
        <p:grpSpPr>
          <a:xfrm>
            <a:off x="1155575" y="394833"/>
            <a:ext cx="289350" cy="867900"/>
            <a:chOff x="1006725" y="1731408"/>
            <a:chExt cx="289350" cy="867900"/>
          </a:xfrm>
        </p:grpSpPr>
        <p:sp>
          <p:nvSpPr>
            <p:cNvPr id="108" name="Google Shape;108;p19"/>
            <p:cNvSpPr/>
            <p:nvPr/>
          </p:nvSpPr>
          <p:spPr>
            <a:xfrm>
              <a:off x="100672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9"/>
            <p:cNvSpPr/>
            <p:nvPr/>
          </p:nvSpPr>
          <p:spPr>
            <a:xfrm>
              <a:off x="1190175" y="1731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9"/>
            <p:cNvSpPr/>
            <p:nvPr/>
          </p:nvSpPr>
          <p:spPr>
            <a:xfrm>
              <a:off x="100672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9"/>
            <p:cNvSpPr/>
            <p:nvPr/>
          </p:nvSpPr>
          <p:spPr>
            <a:xfrm>
              <a:off x="1190175" y="1921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9"/>
            <p:cNvSpPr/>
            <p:nvPr/>
          </p:nvSpPr>
          <p:spPr>
            <a:xfrm>
              <a:off x="100672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9"/>
            <p:cNvSpPr/>
            <p:nvPr/>
          </p:nvSpPr>
          <p:spPr>
            <a:xfrm>
              <a:off x="1190175" y="2112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9"/>
            <p:cNvSpPr/>
            <p:nvPr/>
          </p:nvSpPr>
          <p:spPr>
            <a:xfrm>
              <a:off x="100672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9"/>
            <p:cNvSpPr/>
            <p:nvPr/>
          </p:nvSpPr>
          <p:spPr>
            <a:xfrm>
              <a:off x="1190175" y="23029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9"/>
            <p:cNvSpPr/>
            <p:nvPr/>
          </p:nvSpPr>
          <p:spPr>
            <a:xfrm>
              <a:off x="100672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9"/>
            <p:cNvSpPr/>
            <p:nvPr/>
          </p:nvSpPr>
          <p:spPr>
            <a:xfrm>
              <a:off x="1190175" y="2493408"/>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8"/>
          <p:cNvSpPr txBox="1">
            <a:spLocks noGrp="1"/>
          </p:cNvSpPr>
          <p:nvPr>
            <p:ph type="title"/>
          </p:nvPr>
        </p:nvSpPr>
        <p:spPr>
          <a:xfrm>
            <a:off x="568550" y="413600"/>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3.3 Correlation</a:t>
            </a:r>
            <a:endParaRPr/>
          </a:p>
        </p:txBody>
      </p:sp>
      <p:sp>
        <p:nvSpPr>
          <p:cNvPr id="475" name="Google Shape;475;p28"/>
          <p:cNvSpPr txBox="1">
            <a:spLocks noGrp="1"/>
          </p:cNvSpPr>
          <p:nvPr>
            <p:ph type="subTitle" idx="1"/>
          </p:nvPr>
        </p:nvSpPr>
        <p:spPr>
          <a:xfrm>
            <a:off x="1050250" y="1518900"/>
            <a:ext cx="4590300" cy="17679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400"/>
              <a:t>0.29 correlation between crude oil and S&amp;P 500</a:t>
            </a:r>
            <a:endParaRPr sz="1400"/>
          </a:p>
        </p:txBody>
      </p:sp>
      <p:grpSp>
        <p:nvGrpSpPr>
          <p:cNvPr id="476" name="Google Shape;476;p28"/>
          <p:cNvGrpSpPr/>
          <p:nvPr/>
        </p:nvGrpSpPr>
        <p:grpSpPr>
          <a:xfrm rot="-5400000">
            <a:off x="7053942" y="-1380678"/>
            <a:ext cx="3151531" cy="3151531"/>
            <a:chOff x="269239" y="624399"/>
            <a:chExt cx="2386800" cy="2386800"/>
          </a:xfrm>
        </p:grpSpPr>
        <p:sp>
          <p:nvSpPr>
            <p:cNvPr id="477" name="Google Shape;477;p28"/>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8"/>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28"/>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 name="Google Shape;480;p28"/>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81" name="Google Shape;481;p28"/>
          <p:cNvGrpSpPr/>
          <p:nvPr/>
        </p:nvGrpSpPr>
        <p:grpSpPr>
          <a:xfrm rot="5400000">
            <a:off x="88763" y="1823114"/>
            <a:ext cx="1248900" cy="289350"/>
            <a:chOff x="6967625" y="394825"/>
            <a:chExt cx="1248900" cy="289350"/>
          </a:xfrm>
        </p:grpSpPr>
        <p:sp>
          <p:nvSpPr>
            <p:cNvPr id="482" name="Google Shape;482;p28"/>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8"/>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8"/>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8"/>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8"/>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8"/>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8"/>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8"/>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8"/>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8"/>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8"/>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8"/>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8"/>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8"/>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96" name="Google Shape;496;p28"/>
          <p:cNvPicPr preferRelativeResize="0"/>
          <p:nvPr/>
        </p:nvPicPr>
        <p:blipFill>
          <a:blip r:embed="rId3">
            <a:alphaModFix/>
          </a:blip>
          <a:stretch>
            <a:fillRect/>
          </a:stretch>
        </p:blipFill>
        <p:spPr>
          <a:xfrm>
            <a:off x="1159838" y="2117275"/>
            <a:ext cx="3931125" cy="2276775"/>
          </a:xfrm>
          <a:prstGeom prst="rect">
            <a:avLst/>
          </a:prstGeom>
          <a:noFill/>
          <a:ln>
            <a:noFill/>
          </a:ln>
        </p:spPr>
      </p:pic>
      <p:pic>
        <p:nvPicPr>
          <p:cNvPr id="497" name="Google Shape;497;p28"/>
          <p:cNvPicPr preferRelativeResize="0"/>
          <p:nvPr/>
        </p:nvPicPr>
        <p:blipFill>
          <a:blip r:embed="rId4">
            <a:alphaModFix/>
          </a:blip>
          <a:stretch>
            <a:fillRect/>
          </a:stretch>
        </p:blipFill>
        <p:spPr>
          <a:xfrm>
            <a:off x="5239950" y="1518900"/>
            <a:ext cx="3198450" cy="2875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29"/>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3.3.2 Cross-correlation</a:t>
            </a:r>
            <a:endParaRPr>
              <a:solidFill>
                <a:srgbClr val="000000"/>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grpSp>
        <p:nvGrpSpPr>
          <p:cNvPr id="503" name="Google Shape;503;p29"/>
          <p:cNvGrpSpPr/>
          <p:nvPr/>
        </p:nvGrpSpPr>
        <p:grpSpPr>
          <a:xfrm rot="-5400000">
            <a:off x="7053942" y="-1380678"/>
            <a:ext cx="3151531" cy="3151531"/>
            <a:chOff x="269239" y="624399"/>
            <a:chExt cx="2386800" cy="2386800"/>
          </a:xfrm>
        </p:grpSpPr>
        <p:sp>
          <p:nvSpPr>
            <p:cNvPr id="504" name="Google Shape;504;p2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9"/>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6" name="Google Shape;506;p29"/>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07" name="Google Shape;507;p29"/>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508" name="Google Shape;508;p29"/>
          <p:cNvGrpSpPr/>
          <p:nvPr/>
        </p:nvGrpSpPr>
        <p:grpSpPr>
          <a:xfrm rot="5400000">
            <a:off x="-120762" y="2744964"/>
            <a:ext cx="1248900" cy="289350"/>
            <a:chOff x="6967625" y="394825"/>
            <a:chExt cx="1248900" cy="289350"/>
          </a:xfrm>
        </p:grpSpPr>
        <p:sp>
          <p:nvSpPr>
            <p:cNvPr id="509" name="Google Shape;509;p29"/>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9"/>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9"/>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9"/>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9"/>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9"/>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9"/>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9"/>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9"/>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9"/>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9"/>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9"/>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9"/>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9"/>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23" name="Google Shape;523;p29"/>
          <p:cNvPicPr preferRelativeResize="0"/>
          <p:nvPr/>
        </p:nvPicPr>
        <p:blipFill rotWithShape="1">
          <a:blip r:embed="rId3">
            <a:alphaModFix/>
          </a:blip>
          <a:srcRect b="49879"/>
          <a:stretch/>
        </p:blipFill>
        <p:spPr>
          <a:xfrm>
            <a:off x="856200" y="2034125"/>
            <a:ext cx="3950275" cy="1988475"/>
          </a:xfrm>
          <a:prstGeom prst="rect">
            <a:avLst/>
          </a:prstGeom>
          <a:noFill/>
          <a:ln>
            <a:noFill/>
          </a:ln>
        </p:spPr>
      </p:pic>
      <p:pic>
        <p:nvPicPr>
          <p:cNvPr id="524" name="Google Shape;524;p29"/>
          <p:cNvPicPr preferRelativeResize="0"/>
          <p:nvPr/>
        </p:nvPicPr>
        <p:blipFill rotWithShape="1">
          <a:blip r:embed="rId3">
            <a:alphaModFix/>
          </a:blip>
          <a:srcRect t="49251"/>
          <a:stretch/>
        </p:blipFill>
        <p:spPr>
          <a:xfrm>
            <a:off x="4948400" y="2000487"/>
            <a:ext cx="3950275" cy="205575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Google Shape;529;p30"/>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3.3.3 Granger-causality Test</a:t>
            </a:r>
            <a:endParaRPr/>
          </a:p>
        </p:txBody>
      </p:sp>
      <p:sp>
        <p:nvSpPr>
          <p:cNvPr id="530" name="Google Shape;530;p30"/>
          <p:cNvSpPr txBox="1">
            <a:spLocks noGrp="1"/>
          </p:cNvSpPr>
          <p:nvPr>
            <p:ph type="subTitle" idx="1"/>
          </p:nvPr>
        </p:nvSpPr>
        <p:spPr>
          <a:xfrm>
            <a:off x="4939425" y="1715200"/>
            <a:ext cx="3839100" cy="3260700"/>
          </a:xfrm>
          <a:prstGeom prst="rect">
            <a:avLst/>
          </a:prstGeom>
        </p:spPr>
        <p:txBody>
          <a:bodyPr spcFirstLastPara="1" wrap="square" lIns="91425" tIns="91425" rIns="91425" bIns="91425" anchor="t" anchorCtr="0">
            <a:noAutofit/>
          </a:bodyPr>
          <a:lstStyle/>
          <a:p>
            <a:pPr marL="457200" lvl="0" indent="-323850" algn="just" rtl="0">
              <a:lnSpc>
                <a:spcPct val="115000"/>
              </a:lnSpc>
              <a:spcBef>
                <a:spcPts val="0"/>
              </a:spcBef>
              <a:spcAft>
                <a:spcPts val="0"/>
              </a:spcAft>
              <a:buSzPts val="1500"/>
              <a:buChar char="●"/>
            </a:pPr>
            <a:r>
              <a:rPr lang="en" sz="1350">
                <a:solidFill>
                  <a:srgbClr val="000000"/>
                </a:solidFill>
                <a:latin typeface="Times New Roman"/>
                <a:ea typeface="Times New Roman"/>
                <a:cs typeface="Times New Roman"/>
                <a:sym typeface="Times New Roman"/>
              </a:rPr>
              <a:t>gold Granger-causes S&amp;P 500 with a p-value of 0.0384, while S&amp;P 500 does not Granger-cause gold</a:t>
            </a:r>
            <a:endParaRPr sz="1350">
              <a:solidFill>
                <a:srgbClr val="000000"/>
              </a:solidFill>
              <a:latin typeface="Times New Roman"/>
              <a:ea typeface="Times New Roman"/>
              <a:cs typeface="Times New Roman"/>
              <a:sym typeface="Times New Roman"/>
            </a:endParaRPr>
          </a:p>
          <a:p>
            <a:pPr marL="457200" lvl="0" indent="-314325" algn="just" rtl="0">
              <a:lnSpc>
                <a:spcPct val="115000"/>
              </a:lnSpc>
              <a:spcBef>
                <a:spcPts val="0"/>
              </a:spcBef>
              <a:spcAft>
                <a:spcPts val="0"/>
              </a:spcAft>
              <a:buClr>
                <a:srgbClr val="000000"/>
              </a:buClr>
              <a:buSzPts val="1350"/>
              <a:buFont typeface="Times New Roman"/>
              <a:buChar char="●"/>
            </a:pPr>
            <a:r>
              <a:rPr lang="en" sz="1350">
                <a:solidFill>
                  <a:srgbClr val="000000"/>
                </a:solidFill>
                <a:latin typeface="Times New Roman"/>
                <a:ea typeface="Times New Roman"/>
                <a:cs typeface="Times New Roman"/>
                <a:sym typeface="Times New Roman"/>
              </a:rPr>
              <a:t>we suspect gold is useful to predict S&amp;P 500</a:t>
            </a:r>
            <a:endParaRPr sz="1350">
              <a:solidFill>
                <a:srgbClr val="000000"/>
              </a:solidFill>
              <a:latin typeface="Times New Roman"/>
              <a:ea typeface="Times New Roman"/>
              <a:cs typeface="Times New Roman"/>
              <a:sym typeface="Times New Roman"/>
            </a:endParaRPr>
          </a:p>
          <a:p>
            <a:pPr marL="457200" lvl="0" indent="-323850" algn="just" rtl="0">
              <a:lnSpc>
                <a:spcPct val="115000"/>
              </a:lnSpc>
              <a:spcBef>
                <a:spcPts val="0"/>
              </a:spcBef>
              <a:spcAft>
                <a:spcPts val="0"/>
              </a:spcAft>
              <a:buSzPts val="1500"/>
              <a:buChar char="●"/>
            </a:pPr>
            <a:r>
              <a:rPr lang="en" sz="1350">
                <a:solidFill>
                  <a:srgbClr val="000000"/>
                </a:solidFill>
                <a:latin typeface="Times New Roman"/>
                <a:ea typeface="Times New Roman"/>
                <a:cs typeface="Times New Roman"/>
                <a:sym typeface="Times New Roman"/>
              </a:rPr>
              <a:t>Analogously, T-bill yield seems promising</a:t>
            </a:r>
            <a:endParaRPr sz="1350">
              <a:solidFill>
                <a:srgbClr val="000000"/>
              </a:solidFill>
              <a:latin typeface="Times New Roman"/>
              <a:ea typeface="Times New Roman"/>
              <a:cs typeface="Times New Roman"/>
              <a:sym typeface="Times New Roman"/>
            </a:endParaRPr>
          </a:p>
          <a:p>
            <a:pPr marL="457200" lvl="0" indent="-314325" algn="l" rtl="0">
              <a:lnSpc>
                <a:spcPct val="115000"/>
              </a:lnSpc>
              <a:spcBef>
                <a:spcPts val="0"/>
              </a:spcBef>
              <a:spcAft>
                <a:spcPts val="0"/>
              </a:spcAft>
              <a:buClr>
                <a:srgbClr val="000000"/>
              </a:buClr>
              <a:buSzPts val="1350"/>
              <a:buFont typeface="Times New Roman"/>
              <a:buChar char="●"/>
            </a:pPr>
            <a:r>
              <a:rPr lang="en" sz="1350">
                <a:solidFill>
                  <a:srgbClr val="000000"/>
                </a:solidFill>
                <a:latin typeface="Times New Roman"/>
                <a:ea typeface="Times New Roman"/>
                <a:cs typeface="Times New Roman"/>
                <a:sym typeface="Times New Roman"/>
              </a:rPr>
              <a:t>a good sign for lead-lag relationship</a:t>
            </a:r>
            <a:endParaRPr sz="1350">
              <a:solidFill>
                <a:srgbClr val="000000"/>
              </a:solidFill>
              <a:latin typeface="Times New Roman"/>
              <a:ea typeface="Times New Roman"/>
              <a:cs typeface="Times New Roman"/>
              <a:sym typeface="Times New Roman"/>
            </a:endParaRPr>
          </a:p>
        </p:txBody>
      </p:sp>
      <p:grpSp>
        <p:nvGrpSpPr>
          <p:cNvPr id="531" name="Google Shape;531;p30"/>
          <p:cNvGrpSpPr/>
          <p:nvPr/>
        </p:nvGrpSpPr>
        <p:grpSpPr>
          <a:xfrm rot="-5400000">
            <a:off x="7053942" y="-1380678"/>
            <a:ext cx="3151531" cy="3151531"/>
            <a:chOff x="269239" y="624399"/>
            <a:chExt cx="2386800" cy="2386800"/>
          </a:xfrm>
        </p:grpSpPr>
        <p:sp>
          <p:nvSpPr>
            <p:cNvPr id="532" name="Google Shape;532;p3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 name="Google Shape;534;p30"/>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35" name="Google Shape;535;p30"/>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536" name="Google Shape;536;p30"/>
          <p:cNvGrpSpPr/>
          <p:nvPr/>
        </p:nvGrpSpPr>
        <p:grpSpPr>
          <a:xfrm rot="5400000">
            <a:off x="88763" y="1823114"/>
            <a:ext cx="1248900" cy="289350"/>
            <a:chOff x="6967625" y="394825"/>
            <a:chExt cx="1248900" cy="289350"/>
          </a:xfrm>
        </p:grpSpPr>
        <p:sp>
          <p:nvSpPr>
            <p:cNvPr id="537" name="Google Shape;537;p3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51" name="Google Shape;551;p30"/>
          <p:cNvPicPr preferRelativeResize="0"/>
          <p:nvPr/>
        </p:nvPicPr>
        <p:blipFill>
          <a:blip r:embed="rId3">
            <a:alphaModFix/>
          </a:blip>
          <a:stretch>
            <a:fillRect/>
          </a:stretch>
        </p:blipFill>
        <p:spPr>
          <a:xfrm>
            <a:off x="1310925" y="1770850"/>
            <a:ext cx="3628501" cy="231187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grpSp>
        <p:nvGrpSpPr>
          <p:cNvPr id="556" name="Google Shape;556;p31"/>
          <p:cNvGrpSpPr/>
          <p:nvPr/>
        </p:nvGrpSpPr>
        <p:grpSpPr>
          <a:xfrm>
            <a:off x="269239" y="763524"/>
            <a:ext cx="2386800" cy="2386800"/>
            <a:chOff x="269239" y="624399"/>
            <a:chExt cx="2386800" cy="2386800"/>
          </a:xfrm>
        </p:grpSpPr>
        <p:sp>
          <p:nvSpPr>
            <p:cNvPr id="557" name="Google Shape;557;p31"/>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1"/>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31"/>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1"/>
          <p:cNvSpPr txBox="1">
            <a:spLocks noGrp="1"/>
          </p:cNvSpPr>
          <p:nvPr>
            <p:ph type="title"/>
          </p:nvPr>
        </p:nvSpPr>
        <p:spPr>
          <a:xfrm>
            <a:off x="705475" y="3075100"/>
            <a:ext cx="8131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Models</a:t>
            </a:r>
            <a:endParaRPr sz="4800"/>
          </a:p>
        </p:txBody>
      </p:sp>
      <p:sp>
        <p:nvSpPr>
          <p:cNvPr id="561" name="Google Shape;561;p31"/>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562" name="Google Shape;562;p31"/>
          <p:cNvGrpSpPr/>
          <p:nvPr/>
        </p:nvGrpSpPr>
        <p:grpSpPr>
          <a:xfrm>
            <a:off x="5117075" y="1073814"/>
            <a:ext cx="2582400" cy="289350"/>
            <a:chOff x="6967625" y="394825"/>
            <a:chExt cx="2582400" cy="289350"/>
          </a:xfrm>
        </p:grpSpPr>
        <p:sp>
          <p:nvSpPr>
            <p:cNvPr id="563" name="Google Shape;563;p31"/>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1"/>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1"/>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1"/>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1"/>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1"/>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1"/>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1"/>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1"/>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1"/>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1"/>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1"/>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1"/>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1"/>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1"/>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1"/>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1"/>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1"/>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1"/>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1"/>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1"/>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1"/>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1"/>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1"/>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1"/>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1"/>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1"/>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1"/>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1" name="Google Shape;591;p31"/>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592" name="Google Shape;592;p31"/>
          <p:cNvGrpSpPr/>
          <p:nvPr/>
        </p:nvGrpSpPr>
        <p:grpSpPr>
          <a:xfrm rot="5400000">
            <a:off x="8092063" y="4120614"/>
            <a:ext cx="677400" cy="289350"/>
            <a:chOff x="7539125" y="394825"/>
            <a:chExt cx="677400" cy="289350"/>
          </a:xfrm>
        </p:grpSpPr>
        <p:sp>
          <p:nvSpPr>
            <p:cNvPr id="593" name="Google Shape;593;p31"/>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1"/>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1"/>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1"/>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1"/>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1"/>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1"/>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1"/>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Prediction Models</a:t>
            </a:r>
            <a:endParaRPr/>
          </a:p>
        </p:txBody>
      </p:sp>
      <p:sp>
        <p:nvSpPr>
          <p:cNvPr id="606" name="Google Shape;606;p32"/>
          <p:cNvSpPr txBox="1"/>
          <p:nvPr/>
        </p:nvSpPr>
        <p:spPr>
          <a:xfrm flipH="1">
            <a:off x="305950" y="1758125"/>
            <a:ext cx="2064300" cy="384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Playfair Display ExtraBold"/>
                <a:ea typeface="Playfair Display ExtraBold"/>
                <a:cs typeface="Playfair Display ExtraBold"/>
                <a:sym typeface="Playfair Display ExtraBold"/>
              </a:rPr>
              <a:t>Naive Model</a:t>
            </a:r>
            <a:endParaRPr sz="2000">
              <a:solidFill>
                <a:schemeClr val="dk1"/>
              </a:solidFill>
              <a:latin typeface="Playfair Display ExtraBold"/>
              <a:ea typeface="Playfair Display ExtraBold"/>
              <a:cs typeface="Playfair Display ExtraBold"/>
              <a:sym typeface="Playfair Display ExtraBold"/>
            </a:endParaRPr>
          </a:p>
        </p:txBody>
      </p:sp>
      <p:sp>
        <p:nvSpPr>
          <p:cNvPr id="607" name="Google Shape;607;p32"/>
          <p:cNvSpPr txBox="1"/>
          <p:nvPr/>
        </p:nvSpPr>
        <p:spPr>
          <a:xfrm flipH="1">
            <a:off x="266500" y="2576850"/>
            <a:ext cx="2143200" cy="1326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2000">
                <a:solidFill>
                  <a:schemeClr val="dk1"/>
                </a:solidFill>
                <a:latin typeface="Playfair Display ExtraBold"/>
                <a:ea typeface="Playfair Display ExtraBold"/>
                <a:cs typeface="Playfair Display ExtraBold"/>
                <a:sym typeface="Playfair Display ExtraBold"/>
              </a:rPr>
              <a:t>Vector Autoregression Model</a:t>
            </a:r>
            <a:endParaRPr sz="2000">
              <a:solidFill>
                <a:schemeClr val="dk1"/>
              </a:solidFill>
              <a:latin typeface="Playfair Display ExtraBold"/>
              <a:ea typeface="Playfair Display ExtraBold"/>
              <a:cs typeface="Playfair Display ExtraBold"/>
              <a:sym typeface="Playfair Display ExtraBold"/>
            </a:endParaRPr>
          </a:p>
        </p:txBody>
      </p:sp>
      <p:sp>
        <p:nvSpPr>
          <p:cNvPr id="608" name="Google Shape;608;p32"/>
          <p:cNvSpPr txBox="1"/>
          <p:nvPr/>
        </p:nvSpPr>
        <p:spPr>
          <a:xfrm flipH="1">
            <a:off x="6606600" y="1598125"/>
            <a:ext cx="2064300" cy="66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Playfair Display ExtraBold"/>
                <a:ea typeface="Playfair Display ExtraBold"/>
                <a:cs typeface="Playfair Display ExtraBold"/>
                <a:sym typeface="Playfair Display ExtraBold"/>
              </a:rPr>
              <a:t>Historical Mean Model</a:t>
            </a:r>
            <a:endParaRPr sz="2000">
              <a:solidFill>
                <a:schemeClr val="dk1"/>
              </a:solidFill>
              <a:latin typeface="Playfair Display ExtraBold"/>
              <a:ea typeface="Playfair Display ExtraBold"/>
              <a:cs typeface="Playfair Display ExtraBold"/>
              <a:sym typeface="Playfair Display ExtraBold"/>
            </a:endParaRPr>
          </a:p>
        </p:txBody>
      </p:sp>
      <p:sp>
        <p:nvSpPr>
          <p:cNvPr id="609" name="Google Shape;609;p32"/>
          <p:cNvSpPr txBox="1"/>
          <p:nvPr/>
        </p:nvSpPr>
        <p:spPr>
          <a:xfrm flipH="1">
            <a:off x="6606775" y="2423425"/>
            <a:ext cx="2402100" cy="8196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Playfair Display ExtraBold"/>
                <a:ea typeface="Playfair Display ExtraBold"/>
                <a:cs typeface="Playfair Display ExtraBold"/>
                <a:sym typeface="Playfair Display ExtraBold"/>
              </a:rPr>
              <a:t>Autoregression Model</a:t>
            </a:r>
            <a:endParaRPr sz="2000">
              <a:solidFill>
                <a:schemeClr val="dk1"/>
              </a:solidFill>
              <a:latin typeface="Playfair Display ExtraBold"/>
              <a:ea typeface="Playfair Display ExtraBold"/>
              <a:cs typeface="Playfair Display ExtraBold"/>
              <a:sym typeface="Playfair Display ExtraBold"/>
            </a:endParaRPr>
          </a:p>
        </p:txBody>
      </p:sp>
      <p:cxnSp>
        <p:nvCxnSpPr>
          <p:cNvPr id="610" name="Google Shape;610;p32"/>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611" name="Google Shape;611;p32"/>
          <p:cNvGrpSpPr/>
          <p:nvPr/>
        </p:nvGrpSpPr>
        <p:grpSpPr>
          <a:xfrm>
            <a:off x="3968479" y="3210186"/>
            <a:ext cx="1201462" cy="1201462"/>
            <a:chOff x="3898411" y="1995974"/>
            <a:chExt cx="1347232" cy="1347232"/>
          </a:xfrm>
        </p:grpSpPr>
        <p:grpSp>
          <p:nvGrpSpPr>
            <p:cNvPr id="612" name="Google Shape;612;p32"/>
            <p:cNvGrpSpPr/>
            <p:nvPr/>
          </p:nvGrpSpPr>
          <p:grpSpPr>
            <a:xfrm rot="-899921">
              <a:off x="4022014" y="2119577"/>
              <a:ext cx="1100025" cy="1100025"/>
              <a:chOff x="283373" y="638608"/>
              <a:chExt cx="2358600" cy="2358600"/>
            </a:xfrm>
          </p:grpSpPr>
          <p:sp>
            <p:nvSpPr>
              <p:cNvPr id="613" name="Google Shape;613;p32"/>
              <p:cNvSpPr/>
              <p:nvPr/>
            </p:nvSpPr>
            <p:spPr>
              <a:xfrm rot="3599748">
                <a:off x="599383" y="954618"/>
                <a:ext cx="1726581" cy="172658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 name="Google Shape;615;p32"/>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 name="Google Shape;616;p32"/>
          <p:cNvGrpSpPr/>
          <p:nvPr/>
        </p:nvGrpSpPr>
        <p:grpSpPr>
          <a:xfrm>
            <a:off x="3961297" y="2423413"/>
            <a:ext cx="1215827" cy="1215827"/>
            <a:chOff x="3890328" y="1987874"/>
            <a:chExt cx="1363340" cy="1363340"/>
          </a:xfrm>
        </p:grpSpPr>
        <p:grpSp>
          <p:nvGrpSpPr>
            <p:cNvPr id="617" name="Google Shape;617;p32"/>
            <p:cNvGrpSpPr/>
            <p:nvPr/>
          </p:nvGrpSpPr>
          <p:grpSpPr>
            <a:xfrm rot="-899921">
              <a:off x="4015410" y="2112956"/>
              <a:ext cx="1113177" cy="1113177"/>
              <a:chOff x="269239" y="624399"/>
              <a:chExt cx="2386800" cy="2386800"/>
            </a:xfrm>
          </p:grpSpPr>
          <p:sp>
            <p:nvSpPr>
              <p:cNvPr id="618" name="Google Shape;618;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32"/>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 name="Google Shape;621;p32"/>
          <p:cNvGrpSpPr/>
          <p:nvPr/>
        </p:nvGrpSpPr>
        <p:grpSpPr>
          <a:xfrm>
            <a:off x="3961297" y="1643863"/>
            <a:ext cx="1215827" cy="1215827"/>
            <a:chOff x="3890328" y="1987874"/>
            <a:chExt cx="1363340" cy="1363340"/>
          </a:xfrm>
        </p:grpSpPr>
        <p:grpSp>
          <p:nvGrpSpPr>
            <p:cNvPr id="622" name="Google Shape;622;p32"/>
            <p:cNvGrpSpPr/>
            <p:nvPr/>
          </p:nvGrpSpPr>
          <p:grpSpPr>
            <a:xfrm rot="-899921">
              <a:off x="4015410" y="2112956"/>
              <a:ext cx="1113177" cy="1113177"/>
              <a:chOff x="269239" y="624399"/>
              <a:chExt cx="2386800" cy="2386800"/>
            </a:xfrm>
          </p:grpSpPr>
          <p:sp>
            <p:nvSpPr>
              <p:cNvPr id="623" name="Google Shape;623;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 name="Google Shape;625;p32"/>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32"/>
          <p:cNvGrpSpPr/>
          <p:nvPr/>
        </p:nvGrpSpPr>
        <p:grpSpPr>
          <a:xfrm>
            <a:off x="3961297" y="864313"/>
            <a:ext cx="1215827" cy="1215827"/>
            <a:chOff x="3890328" y="1987874"/>
            <a:chExt cx="1363340" cy="1363340"/>
          </a:xfrm>
        </p:grpSpPr>
        <p:grpSp>
          <p:nvGrpSpPr>
            <p:cNvPr id="627" name="Google Shape;627;p32"/>
            <p:cNvGrpSpPr/>
            <p:nvPr/>
          </p:nvGrpSpPr>
          <p:grpSpPr>
            <a:xfrm rot="-899921">
              <a:off x="4015410" y="2112956"/>
              <a:ext cx="1113177" cy="1113177"/>
              <a:chOff x="269239" y="624399"/>
              <a:chExt cx="2386800" cy="2386800"/>
            </a:xfrm>
          </p:grpSpPr>
          <p:sp>
            <p:nvSpPr>
              <p:cNvPr id="628" name="Google Shape;628;p3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 name="Google Shape;630;p32"/>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1" name="Google Shape;631;p32"/>
          <p:cNvCxnSpPr>
            <a:stCxn id="632" idx="2"/>
            <a:endCxn id="630" idx="6"/>
          </p:cNvCxnSpPr>
          <p:nvPr/>
        </p:nvCxnSpPr>
        <p:spPr>
          <a:xfrm rot="10800000">
            <a:off x="4869775" y="1472226"/>
            <a:ext cx="248400" cy="0"/>
          </a:xfrm>
          <a:prstGeom prst="straightConnector1">
            <a:avLst/>
          </a:prstGeom>
          <a:noFill/>
          <a:ln w="9525" cap="flat" cmpd="sng">
            <a:solidFill>
              <a:schemeClr val="dk2"/>
            </a:solidFill>
            <a:prstDash val="solid"/>
            <a:round/>
            <a:headEnd type="none" w="med" len="med"/>
            <a:tailEnd type="none" w="med" len="med"/>
          </a:ln>
        </p:spPr>
      </p:cxnSp>
      <p:cxnSp>
        <p:nvCxnSpPr>
          <p:cNvPr id="633" name="Google Shape;633;p32"/>
          <p:cNvCxnSpPr>
            <a:stCxn id="625" idx="2"/>
            <a:endCxn id="634" idx="6"/>
          </p:cNvCxnSpPr>
          <p:nvPr/>
        </p:nvCxnSpPr>
        <p:spPr>
          <a:xfrm rot="10800000">
            <a:off x="4026095" y="2251776"/>
            <a:ext cx="242400" cy="0"/>
          </a:xfrm>
          <a:prstGeom prst="straightConnector1">
            <a:avLst/>
          </a:prstGeom>
          <a:noFill/>
          <a:ln w="9525" cap="flat" cmpd="sng">
            <a:solidFill>
              <a:schemeClr val="dk2"/>
            </a:solidFill>
            <a:prstDash val="solid"/>
            <a:round/>
            <a:headEnd type="none" w="med" len="med"/>
            <a:tailEnd type="none" w="med" len="med"/>
          </a:ln>
        </p:spPr>
      </p:cxnSp>
      <p:cxnSp>
        <p:nvCxnSpPr>
          <p:cNvPr id="635" name="Google Shape;635;p32"/>
          <p:cNvCxnSpPr>
            <a:stCxn id="620" idx="6"/>
            <a:endCxn id="636" idx="2"/>
          </p:cNvCxnSpPr>
          <p:nvPr/>
        </p:nvCxnSpPr>
        <p:spPr>
          <a:xfrm>
            <a:off x="4869925" y="3031326"/>
            <a:ext cx="248400" cy="0"/>
          </a:xfrm>
          <a:prstGeom prst="straightConnector1">
            <a:avLst/>
          </a:prstGeom>
          <a:noFill/>
          <a:ln w="9525" cap="flat" cmpd="sng">
            <a:solidFill>
              <a:schemeClr val="dk2"/>
            </a:solidFill>
            <a:prstDash val="solid"/>
            <a:round/>
            <a:headEnd type="none" w="med" len="med"/>
            <a:tailEnd type="none" w="med" len="med"/>
          </a:ln>
        </p:spPr>
      </p:cxnSp>
      <p:cxnSp>
        <p:nvCxnSpPr>
          <p:cNvPr id="637" name="Google Shape;637;p32"/>
          <p:cNvCxnSpPr>
            <a:stCxn id="615" idx="2"/>
            <a:endCxn id="638" idx="6"/>
          </p:cNvCxnSpPr>
          <p:nvPr/>
        </p:nvCxnSpPr>
        <p:spPr>
          <a:xfrm rot="10800000">
            <a:off x="4026070" y="3810876"/>
            <a:ext cx="242400" cy="0"/>
          </a:xfrm>
          <a:prstGeom prst="straightConnector1">
            <a:avLst/>
          </a:prstGeom>
          <a:noFill/>
          <a:ln w="9525" cap="flat" cmpd="sng">
            <a:solidFill>
              <a:schemeClr val="dk2"/>
            </a:solidFill>
            <a:prstDash val="solid"/>
            <a:round/>
            <a:headEnd type="none" w="med" len="med"/>
            <a:tailEnd type="none" w="med" len="med"/>
          </a:ln>
        </p:spPr>
      </p:cxnSp>
      <p:cxnSp>
        <p:nvCxnSpPr>
          <p:cNvPr id="639" name="Google Shape;639;p32"/>
          <p:cNvCxnSpPr>
            <a:stCxn id="632" idx="6"/>
            <a:endCxn id="608" idx="3"/>
          </p:cNvCxnSpPr>
          <p:nvPr/>
        </p:nvCxnSpPr>
        <p:spPr>
          <a:xfrm>
            <a:off x="5689975" y="1472226"/>
            <a:ext cx="916500" cy="459000"/>
          </a:xfrm>
          <a:prstGeom prst="bentConnector3">
            <a:avLst>
              <a:gd name="adj1" fmla="val 50007"/>
            </a:avLst>
          </a:prstGeom>
          <a:noFill/>
          <a:ln w="9525" cap="flat" cmpd="sng">
            <a:solidFill>
              <a:schemeClr val="dk1"/>
            </a:solidFill>
            <a:prstDash val="solid"/>
            <a:round/>
            <a:headEnd type="none" w="med" len="med"/>
            <a:tailEnd type="oval" w="med" len="med"/>
          </a:ln>
        </p:spPr>
      </p:cxnSp>
      <p:cxnSp>
        <p:nvCxnSpPr>
          <p:cNvPr id="640" name="Google Shape;640;p32"/>
          <p:cNvCxnSpPr>
            <a:stCxn id="634" idx="2"/>
            <a:endCxn id="606" idx="1"/>
          </p:cNvCxnSpPr>
          <p:nvPr/>
        </p:nvCxnSpPr>
        <p:spPr>
          <a:xfrm rot="10800000">
            <a:off x="2370250" y="1950576"/>
            <a:ext cx="1083900" cy="3012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641" name="Google Shape;641;p32"/>
          <p:cNvCxnSpPr>
            <a:stCxn id="636" idx="6"/>
            <a:endCxn id="609" idx="3"/>
          </p:cNvCxnSpPr>
          <p:nvPr/>
        </p:nvCxnSpPr>
        <p:spPr>
          <a:xfrm rot="10800000" flipH="1">
            <a:off x="5689975" y="2833326"/>
            <a:ext cx="916800" cy="198000"/>
          </a:xfrm>
          <a:prstGeom prst="bentConnector3">
            <a:avLst>
              <a:gd name="adj1" fmla="val 50000"/>
            </a:avLst>
          </a:prstGeom>
          <a:noFill/>
          <a:ln w="9525" cap="flat" cmpd="sng">
            <a:solidFill>
              <a:schemeClr val="dk1"/>
            </a:solidFill>
            <a:prstDash val="solid"/>
            <a:round/>
            <a:headEnd type="none" w="med" len="med"/>
            <a:tailEnd type="oval" w="med" len="med"/>
          </a:ln>
        </p:spPr>
      </p:cxnSp>
      <p:cxnSp>
        <p:nvCxnSpPr>
          <p:cNvPr id="642" name="Google Shape;642;p32"/>
          <p:cNvCxnSpPr>
            <a:stCxn id="638" idx="2"/>
            <a:endCxn id="607" idx="1"/>
          </p:cNvCxnSpPr>
          <p:nvPr/>
        </p:nvCxnSpPr>
        <p:spPr>
          <a:xfrm rot="10800000">
            <a:off x="2409850" y="3240276"/>
            <a:ext cx="1044300" cy="570600"/>
          </a:xfrm>
          <a:prstGeom prst="bentConnector3">
            <a:avLst>
              <a:gd name="adj1" fmla="val 50007"/>
            </a:avLst>
          </a:prstGeom>
          <a:noFill/>
          <a:ln w="9525" cap="flat" cmpd="sng">
            <a:solidFill>
              <a:schemeClr val="dk1"/>
            </a:solidFill>
            <a:prstDash val="solid"/>
            <a:round/>
            <a:headEnd type="none" w="med" len="med"/>
            <a:tailEnd type="oval" w="med" len="med"/>
          </a:ln>
        </p:spPr>
      </p:cxnSp>
      <p:sp>
        <p:nvSpPr>
          <p:cNvPr id="643" name="Google Shape;643;p32"/>
          <p:cNvSpPr txBox="1">
            <a:spLocks noGrp="1"/>
          </p:cNvSpPr>
          <p:nvPr>
            <p:ph type="title" idx="4294967295"/>
          </p:nvPr>
        </p:nvSpPr>
        <p:spPr>
          <a:xfrm>
            <a:off x="4201860" y="1258546"/>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Roboto"/>
                <a:ea typeface="Roboto"/>
                <a:cs typeface="Roboto"/>
                <a:sym typeface="Roboto"/>
              </a:rPr>
              <a:t>01</a:t>
            </a:r>
            <a:endParaRPr sz="3000" b="1">
              <a:latin typeface="Roboto"/>
              <a:ea typeface="Roboto"/>
              <a:cs typeface="Roboto"/>
              <a:sym typeface="Roboto"/>
            </a:endParaRPr>
          </a:p>
        </p:txBody>
      </p:sp>
      <p:sp>
        <p:nvSpPr>
          <p:cNvPr id="644" name="Google Shape;644;p32"/>
          <p:cNvSpPr txBox="1">
            <a:spLocks noGrp="1"/>
          </p:cNvSpPr>
          <p:nvPr>
            <p:ph type="title" idx="4294967295"/>
          </p:nvPr>
        </p:nvSpPr>
        <p:spPr>
          <a:xfrm>
            <a:off x="4201860" y="20279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Roboto"/>
                <a:ea typeface="Roboto"/>
                <a:cs typeface="Roboto"/>
                <a:sym typeface="Roboto"/>
              </a:rPr>
              <a:t>02</a:t>
            </a:r>
            <a:endParaRPr sz="3000" b="1">
              <a:latin typeface="Roboto"/>
              <a:ea typeface="Roboto"/>
              <a:cs typeface="Roboto"/>
              <a:sym typeface="Roboto"/>
            </a:endParaRPr>
          </a:p>
        </p:txBody>
      </p:sp>
      <p:sp>
        <p:nvSpPr>
          <p:cNvPr id="645" name="Google Shape;645;p32"/>
          <p:cNvSpPr txBox="1">
            <a:spLocks noGrp="1"/>
          </p:cNvSpPr>
          <p:nvPr>
            <p:ph type="title" idx="4294967295"/>
          </p:nvPr>
        </p:nvSpPr>
        <p:spPr>
          <a:xfrm>
            <a:off x="4201860" y="280621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Roboto"/>
                <a:ea typeface="Roboto"/>
                <a:cs typeface="Roboto"/>
                <a:sym typeface="Roboto"/>
              </a:rPr>
              <a:t>03</a:t>
            </a:r>
            <a:endParaRPr sz="3000" b="1">
              <a:latin typeface="Roboto"/>
              <a:ea typeface="Roboto"/>
              <a:cs typeface="Roboto"/>
              <a:sym typeface="Roboto"/>
            </a:endParaRPr>
          </a:p>
        </p:txBody>
      </p:sp>
      <p:sp>
        <p:nvSpPr>
          <p:cNvPr id="646" name="Google Shape;646;p32"/>
          <p:cNvSpPr txBox="1">
            <a:spLocks noGrp="1"/>
          </p:cNvSpPr>
          <p:nvPr>
            <p:ph type="title" idx="4294967295"/>
          </p:nvPr>
        </p:nvSpPr>
        <p:spPr>
          <a:xfrm>
            <a:off x="4201860" y="35870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Roboto"/>
                <a:ea typeface="Roboto"/>
                <a:cs typeface="Roboto"/>
                <a:sym typeface="Roboto"/>
              </a:rPr>
              <a:t>04</a:t>
            </a:r>
            <a:endParaRPr sz="3000" b="1">
              <a:latin typeface="Roboto"/>
              <a:ea typeface="Roboto"/>
              <a:cs typeface="Roboto"/>
              <a:sym typeface="Roboto"/>
            </a:endParaRPr>
          </a:p>
        </p:txBody>
      </p:sp>
      <p:grpSp>
        <p:nvGrpSpPr>
          <p:cNvPr id="647" name="Google Shape;647;p32"/>
          <p:cNvGrpSpPr/>
          <p:nvPr/>
        </p:nvGrpSpPr>
        <p:grpSpPr>
          <a:xfrm>
            <a:off x="9" y="4504389"/>
            <a:ext cx="2582400" cy="289350"/>
            <a:chOff x="6967625" y="394825"/>
            <a:chExt cx="2582400" cy="289350"/>
          </a:xfrm>
        </p:grpSpPr>
        <p:sp>
          <p:nvSpPr>
            <p:cNvPr id="648" name="Google Shape;648;p3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2"/>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2"/>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2"/>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2"/>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2"/>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2"/>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2"/>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2"/>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2"/>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2"/>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2"/>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2"/>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2"/>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2"/>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 name="Google Shape;636;p32"/>
          <p:cNvSpPr/>
          <p:nvPr/>
        </p:nvSpPr>
        <p:spPr>
          <a:xfrm>
            <a:off x="5118175" y="274542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454150" y="352497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2"/>
          <p:cNvSpPr/>
          <p:nvPr/>
        </p:nvSpPr>
        <p:spPr>
          <a:xfrm>
            <a:off x="3454150" y="196587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 name="Google Shape;676;p32"/>
          <p:cNvGrpSpPr/>
          <p:nvPr/>
        </p:nvGrpSpPr>
        <p:grpSpPr>
          <a:xfrm>
            <a:off x="3556479" y="3628533"/>
            <a:ext cx="367261" cy="364686"/>
            <a:chOff x="-64781025" y="3361050"/>
            <a:chExt cx="317425" cy="315200"/>
          </a:xfrm>
        </p:grpSpPr>
        <p:sp>
          <p:nvSpPr>
            <p:cNvPr id="677" name="Google Shape;677;p3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32"/>
          <p:cNvGrpSpPr/>
          <p:nvPr/>
        </p:nvGrpSpPr>
        <p:grpSpPr>
          <a:xfrm>
            <a:off x="3554795" y="2087331"/>
            <a:ext cx="370645" cy="368042"/>
            <a:chOff x="-63250675" y="3744075"/>
            <a:chExt cx="320350" cy="318100"/>
          </a:xfrm>
        </p:grpSpPr>
        <p:sp>
          <p:nvSpPr>
            <p:cNvPr id="682" name="Google Shape;682;p3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 name="Google Shape;632;p32"/>
          <p:cNvSpPr/>
          <p:nvPr/>
        </p:nvSpPr>
        <p:spPr>
          <a:xfrm>
            <a:off x="5118175" y="118632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 name="Google Shape;685;p32"/>
          <p:cNvGrpSpPr/>
          <p:nvPr/>
        </p:nvGrpSpPr>
        <p:grpSpPr>
          <a:xfrm>
            <a:off x="5218745" y="1317119"/>
            <a:ext cx="370645" cy="368042"/>
            <a:chOff x="-63250675" y="3744075"/>
            <a:chExt cx="320350" cy="318100"/>
          </a:xfrm>
        </p:grpSpPr>
        <p:sp>
          <p:nvSpPr>
            <p:cNvPr id="686" name="Google Shape;686;p3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32"/>
          <p:cNvGrpSpPr/>
          <p:nvPr/>
        </p:nvGrpSpPr>
        <p:grpSpPr>
          <a:xfrm>
            <a:off x="5218832" y="2845981"/>
            <a:ext cx="370645" cy="368042"/>
            <a:chOff x="-63250675" y="3744075"/>
            <a:chExt cx="320350" cy="318100"/>
          </a:xfrm>
        </p:grpSpPr>
        <p:sp>
          <p:nvSpPr>
            <p:cNvPr id="690" name="Google Shape;690;p3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32"/>
          <p:cNvGrpSpPr/>
          <p:nvPr/>
        </p:nvGrpSpPr>
        <p:grpSpPr>
          <a:xfrm>
            <a:off x="3968479" y="4048386"/>
            <a:ext cx="1201462" cy="1201462"/>
            <a:chOff x="3898411" y="1995974"/>
            <a:chExt cx="1347232" cy="1347232"/>
          </a:xfrm>
        </p:grpSpPr>
        <p:grpSp>
          <p:nvGrpSpPr>
            <p:cNvPr id="694" name="Google Shape;694;p32"/>
            <p:cNvGrpSpPr/>
            <p:nvPr/>
          </p:nvGrpSpPr>
          <p:grpSpPr>
            <a:xfrm rot="-899921">
              <a:off x="4022014" y="2119577"/>
              <a:ext cx="1100025" cy="1100025"/>
              <a:chOff x="283373" y="638608"/>
              <a:chExt cx="2358600" cy="2358600"/>
            </a:xfrm>
          </p:grpSpPr>
          <p:sp>
            <p:nvSpPr>
              <p:cNvPr id="695" name="Google Shape;695;p32"/>
              <p:cNvSpPr/>
              <p:nvPr/>
            </p:nvSpPr>
            <p:spPr>
              <a:xfrm rot="3599748">
                <a:off x="599383" y="954618"/>
                <a:ext cx="1726581" cy="1726581"/>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 name="Google Shape;697;p32"/>
            <p:cNvSpPr/>
            <p:nvPr/>
          </p:nvSpPr>
          <p:spPr>
            <a:xfrm>
              <a:off x="4234798" y="2332344"/>
              <a:ext cx="674400" cy="6744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8" name="Google Shape;698;p32"/>
          <p:cNvSpPr txBox="1">
            <a:spLocks noGrp="1"/>
          </p:cNvSpPr>
          <p:nvPr>
            <p:ph type="title" idx="4294967295"/>
          </p:nvPr>
        </p:nvSpPr>
        <p:spPr>
          <a:xfrm>
            <a:off x="4201860" y="4425271"/>
            <a:ext cx="734700" cy="447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Roboto"/>
                <a:ea typeface="Roboto"/>
                <a:cs typeface="Roboto"/>
                <a:sym typeface="Roboto"/>
              </a:rPr>
              <a:t>05</a:t>
            </a:r>
            <a:endParaRPr sz="3000" b="1">
              <a:latin typeface="Roboto"/>
              <a:ea typeface="Roboto"/>
              <a:cs typeface="Roboto"/>
              <a:sym typeface="Roboto"/>
            </a:endParaRPr>
          </a:p>
        </p:txBody>
      </p:sp>
      <p:cxnSp>
        <p:nvCxnSpPr>
          <p:cNvPr id="699" name="Google Shape;699;p32"/>
          <p:cNvCxnSpPr>
            <a:stCxn id="698" idx="3"/>
            <a:endCxn id="700" idx="2"/>
          </p:cNvCxnSpPr>
          <p:nvPr/>
        </p:nvCxnSpPr>
        <p:spPr>
          <a:xfrm>
            <a:off x="4936560" y="4649071"/>
            <a:ext cx="270300" cy="0"/>
          </a:xfrm>
          <a:prstGeom prst="straightConnector1">
            <a:avLst/>
          </a:prstGeom>
          <a:noFill/>
          <a:ln w="9525" cap="flat" cmpd="sng">
            <a:solidFill>
              <a:schemeClr val="dk2"/>
            </a:solidFill>
            <a:prstDash val="solid"/>
            <a:round/>
            <a:headEnd type="none" w="med" len="med"/>
            <a:tailEnd type="none" w="med" len="med"/>
          </a:ln>
        </p:spPr>
      </p:cxnSp>
      <p:sp>
        <p:nvSpPr>
          <p:cNvPr id="700" name="Google Shape;700;p32"/>
          <p:cNvSpPr/>
          <p:nvPr/>
        </p:nvSpPr>
        <p:spPr>
          <a:xfrm>
            <a:off x="5206750" y="4363176"/>
            <a:ext cx="571800" cy="571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1" name="Google Shape;701;p32"/>
          <p:cNvGrpSpPr/>
          <p:nvPr/>
        </p:nvGrpSpPr>
        <p:grpSpPr>
          <a:xfrm>
            <a:off x="5309079" y="4466733"/>
            <a:ext cx="367261" cy="364686"/>
            <a:chOff x="-64781025" y="3361050"/>
            <a:chExt cx="317425" cy="315200"/>
          </a:xfrm>
        </p:grpSpPr>
        <p:sp>
          <p:nvSpPr>
            <p:cNvPr id="702" name="Google Shape;702;p3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 name="Google Shape;706;p32"/>
          <p:cNvSpPr txBox="1"/>
          <p:nvPr/>
        </p:nvSpPr>
        <p:spPr>
          <a:xfrm flipH="1">
            <a:off x="6606775" y="3704375"/>
            <a:ext cx="2402100" cy="8712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a:solidFill>
                  <a:schemeClr val="dk1"/>
                </a:solidFill>
                <a:latin typeface="Playfair Display ExtraBold"/>
                <a:ea typeface="Playfair Display ExtraBold"/>
                <a:cs typeface="Playfair Display ExtraBold"/>
                <a:sym typeface="Playfair Display ExtraBold"/>
              </a:rPr>
              <a:t>Long Short Term Memory (LSTM)</a:t>
            </a:r>
            <a:endParaRPr sz="2000">
              <a:solidFill>
                <a:schemeClr val="dk1"/>
              </a:solidFill>
              <a:latin typeface="Playfair Display ExtraBold"/>
              <a:ea typeface="Playfair Display ExtraBold"/>
              <a:cs typeface="Playfair Display ExtraBold"/>
              <a:sym typeface="Playfair Display ExtraBold"/>
            </a:endParaRPr>
          </a:p>
        </p:txBody>
      </p:sp>
      <p:cxnSp>
        <p:nvCxnSpPr>
          <p:cNvPr id="707" name="Google Shape;707;p32"/>
          <p:cNvCxnSpPr>
            <a:stCxn id="700" idx="6"/>
            <a:endCxn id="706" idx="3"/>
          </p:cNvCxnSpPr>
          <p:nvPr/>
        </p:nvCxnSpPr>
        <p:spPr>
          <a:xfrm rot="10800000" flipH="1">
            <a:off x="5778550" y="4139976"/>
            <a:ext cx="828300" cy="509100"/>
          </a:xfrm>
          <a:prstGeom prst="bentConnector3">
            <a:avLst>
              <a:gd name="adj1" fmla="val 49995"/>
            </a:avLst>
          </a:prstGeom>
          <a:noFill/>
          <a:ln w="9525" cap="flat" cmpd="sng">
            <a:solidFill>
              <a:schemeClr val="dk1"/>
            </a:solidFill>
            <a:prstDash val="solid"/>
            <a:round/>
            <a:headEnd type="none" w="med" len="med"/>
            <a:tailEnd type="oval"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33"/>
          <p:cNvPicPr preferRelativeResize="0"/>
          <p:nvPr/>
        </p:nvPicPr>
        <p:blipFill>
          <a:blip r:embed="rId3">
            <a:alphaModFix amt="91000"/>
          </a:blip>
          <a:stretch>
            <a:fillRect/>
          </a:stretch>
        </p:blipFill>
        <p:spPr>
          <a:xfrm>
            <a:off x="11875" y="0"/>
            <a:ext cx="9120251" cy="5143501"/>
          </a:xfrm>
          <a:prstGeom prst="rect">
            <a:avLst/>
          </a:prstGeom>
          <a:noFill/>
          <a:ln>
            <a:noFill/>
          </a:ln>
        </p:spPr>
      </p:pic>
      <p:pic>
        <p:nvPicPr>
          <p:cNvPr id="713" name="Google Shape;713;p33"/>
          <p:cNvPicPr preferRelativeResize="0"/>
          <p:nvPr/>
        </p:nvPicPr>
        <p:blipFill>
          <a:blip r:embed="rId4">
            <a:alphaModFix/>
          </a:blip>
          <a:stretch>
            <a:fillRect/>
          </a:stretch>
        </p:blipFill>
        <p:spPr>
          <a:xfrm>
            <a:off x="1067025" y="413525"/>
            <a:ext cx="6869775" cy="4076425"/>
          </a:xfrm>
          <a:prstGeom prst="rect">
            <a:avLst/>
          </a:prstGeom>
          <a:noFill/>
          <a:ln>
            <a:noFill/>
          </a:ln>
        </p:spPr>
      </p:pic>
      <p:pic>
        <p:nvPicPr>
          <p:cNvPr id="714" name="Google Shape;714;p33"/>
          <p:cNvPicPr preferRelativeResize="0"/>
          <p:nvPr/>
        </p:nvPicPr>
        <p:blipFill>
          <a:blip r:embed="rId5">
            <a:alphaModFix/>
          </a:blip>
          <a:stretch>
            <a:fillRect/>
          </a:stretch>
        </p:blipFill>
        <p:spPr>
          <a:xfrm>
            <a:off x="1229863" y="1059650"/>
            <a:ext cx="6684264" cy="3148189"/>
          </a:xfrm>
          <a:prstGeom prst="rect">
            <a:avLst/>
          </a:prstGeom>
          <a:noFill/>
          <a:ln>
            <a:noFill/>
          </a:ln>
        </p:spPr>
      </p:pic>
      <p:grpSp>
        <p:nvGrpSpPr>
          <p:cNvPr id="715" name="Google Shape;715;p33"/>
          <p:cNvGrpSpPr/>
          <p:nvPr/>
        </p:nvGrpSpPr>
        <p:grpSpPr>
          <a:xfrm>
            <a:off x="291771" y="367462"/>
            <a:ext cx="725599" cy="692188"/>
            <a:chOff x="2555400" y="1422200"/>
            <a:chExt cx="858900" cy="858900"/>
          </a:xfrm>
        </p:grpSpPr>
        <p:sp>
          <p:nvSpPr>
            <p:cNvPr id="716" name="Google Shape;716;p33"/>
            <p:cNvSpPr/>
            <p:nvPr/>
          </p:nvSpPr>
          <p:spPr>
            <a:xfrm>
              <a:off x="2555400" y="1422200"/>
              <a:ext cx="858900" cy="8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 name="Google Shape;717;p33"/>
            <p:cNvGrpSpPr/>
            <p:nvPr/>
          </p:nvGrpSpPr>
          <p:grpSpPr>
            <a:xfrm>
              <a:off x="2793561" y="1648169"/>
              <a:ext cx="382584" cy="406972"/>
              <a:chOff x="5364750" y="3235150"/>
              <a:chExt cx="277275" cy="294950"/>
            </a:xfrm>
          </p:grpSpPr>
          <p:sp>
            <p:nvSpPr>
              <p:cNvPr id="718" name="Google Shape;718;p3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6" name="Google Shape;726;p33"/>
          <p:cNvSpPr txBox="1">
            <a:spLocks noGrp="1"/>
          </p:cNvSpPr>
          <p:nvPr>
            <p:ph type="subTitle" idx="4294967295"/>
          </p:nvPr>
        </p:nvSpPr>
        <p:spPr>
          <a:xfrm>
            <a:off x="1067025" y="413525"/>
            <a:ext cx="6594300" cy="394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b="1">
                <a:latin typeface="Playfair Display"/>
                <a:ea typeface="Playfair Display"/>
                <a:cs typeface="Playfair Display"/>
                <a:sym typeface="Playfair Display"/>
              </a:rPr>
              <a:t>Baseline Model 1: Historical Mean Model</a:t>
            </a:r>
            <a:endParaRPr sz="2400" b="1">
              <a:latin typeface="Playfair Display"/>
              <a:ea typeface="Playfair Display"/>
              <a:cs typeface="Playfair Display"/>
              <a:sym typeface="Playfair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pic>
        <p:nvPicPr>
          <p:cNvPr id="731" name="Google Shape;731;p34"/>
          <p:cNvPicPr preferRelativeResize="0"/>
          <p:nvPr/>
        </p:nvPicPr>
        <p:blipFill>
          <a:blip r:embed="rId3">
            <a:alphaModFix amt="91000"/>
          </a:blip>
          <a:stretch>
            <a:fillRect/>
          </a:stretch>
        </p:blipFill>
        <p:spPr>
          <a:xfrm>
            <a:off x="11875" y="0"/>
            <a:ext cx="9120251" cy="5143501"/>
          </a:xfrm>
          <a:prstGeom prst="rect">
            <a:avLst/>
          </a:prstGeom>
          <a:noFill/>
          <a:ln>
            <a:noFill/>
          </a:ln>
        </p:spPr>
      </p:pic>
      <p:pic>
        <p:nvPicPr>
          <p:cNvPr id="732" name="Google Shape;732;p34"/>
          <p:cNvPicPr preferRelativeResize="0"/>
          <p:nvPr/>
        </p:nvPicPr>
        <p:blipFill>
          <a:blip r:embed="rId4">
            <a:alphaModFix/>
          </a:blip>
          <a:stretch>
            <a:fillRect/>
          </a:stretch>
        </p:blipFill>
        <p:spPr>
          <a:xfrm>
            <a:off x="1067025" y="413525"/>
            <a:ext cx="6869775" cy="4076425"/>
          </a:xfrm>
          <a:prstGeom prst="rect">
            <a:avLst/>
          </a:prstGeom>
          <a:noFill/>
          <a:ln>
            <a:noFill/>
          </a:ln>
        </p:spPr>
      </p:pic>
      <p:pic>
        <p:nvPicPr>
          <p:cNvPr id="733" name="Google Shape;733;p34"/>
          <p:cNvPicPr preferRelativeResize="0"/>
          <p:nvPr/>
        </p:nvPicPr>
        <p:blipFill>
          <a:blip r:embed="rId5">
            <a:alphaModFix/>
          </a:blip>
          <a:stretch>
            <a:fillRect/>
          </a:stretch>
        </p:blipFill>
        <p:spPr>
          <a:xfrm>
            <a:off x="1152112" y="1059648"/>
            <a:ext cx="6699600" cy="3051849"/>
          </a:xfrm>
          <a:prstGeom prst="rect">
            <a:avLst/>
          </a:prstGeom>
          <a:noFill/>
          <a:ln>
            <a:noFill/>
          </a:ln>
        </p:spPr>
      </p:pic>
      <p:grpSp>
        <p:nvGrpSpPr>
          <p:cNvPr id="734" name="Google Shape;734;p34"/>
          <p:cNvGrpSpPr/>
          <p:nvPr/>
        </p:nvGrpSpPr>
        <p:grpSpPr>
          <a:xfrm>
            <a:off x="291771" y="367462"/>
            <a:ext cx="725599" cy="692188"/>
            <a:chOff x="2555400" y="1422200"/>
            <a:chExt cx="858900" cy="858900"/>
          </a:xfrm>
        </p:grpSpPr>
        <p:sp>
          <p:nvSpPr>
            <p:cNvPr id="735" name="Google Shape;735;p34"/>
            <p:cNvSpPr/>
            <p:nvPr/>
          </p:nvSpPr>
          <p:spPr>
            <a:xfrm>
              <a:off x="2555400" y="1422200"/>
              <a:ext cx="858900" cy="8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6" name="Google Shape;736;p34"/>
            <p:cNvGrpSpPr/>
            <p:nvPr/>
          </p:nvGrpSpPr>
          <p:grpSpPr>
            <a:xfrm>
              <a:off x="2793561" y="1648169"/>
              <a:ext cx="382584" cy="406972"/>
              <a:chOff x="5364750" y="3235150"/>
              <a:chExt cx="277275" cy="294950"/>
            </a:xfrm>
          </p:grpSpPr>
          <p:sp>
            <p:nvSpPr>
              <p:cNvPr id="737" name="Google Shape;737;p34"/>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4"/>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4"/>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4"/>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4"/>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4"/>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4"/>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4"/>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5" name="Google Shape;745;p34"/>
          <p:cNvSpPr txBox="1">
            <a:spLocks noGrp="1"/>
          </p:cNvSpPr>
          <p:nvPr>
            <p:ph type="subTitle" idx="4294967295"/>
          </p:nvPr>
        </p:nvSpPr>
        <p:spPr>
          <a:xfrm>
            <a:off x="1067025" y="413525"/>
            <a:ext cx="7037100" cy="3945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400" b="1">
                <a:latin typeface="Playfair Display"/>
                <a:ea typeface="Playfair Display"/>
                <a:cs typeface="Playfair Display"/>
                <a:sym typeface="Playfair Display"/>
              </a:rPr>
              <a:t>Baseline Model 2: </a:t>
            </a:r>
            <a:r>
              <a:rPr lang="en" sz="2400">
                <a:latin typeface="Playfair Display ExtraBold"/>
                <a:ea typeface="Playfair Display ExtraBold"/>
                <a:cs typeface="Playfair Display ExtraBold"/>
                <a:sym typeface="Playfair Display ExtraBold"/>
              </a:rPr>
              <a:t>Naive Model</a:t>
            </a:r>
            <a:endParaRPr sz="2400" b="1">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5"/>
          <p:cNvSpPr/>
          <p:nvPr/>
        </p:nvSpPr>
        <p:spPr>
          <a:xfrm>
            <a:off x="4204646" y="1326413"/>
            <a:ext cx="734700" cy="7347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5"/>
          <p:cNvSpPr/>
          <p:nvPr/>
        </p:nvSpPr>
        <p:spPr>
          <a:xfrm>
            <a:off x="6827573" y="1326413"/>
            <a:ext cx="734700" cy="7347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5"/>
          <p:cNvSpPr/>
          <p:nvPr/>
        </p:nvSpPr>
        <p:spPr>
          <a:xfrm>
            <a:off x="1657925" y="1326413"/>
            <a:ext cx="734700" cy="7347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5"/>
          <p:cNvSpPr txBox="1"/>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191919"/>
                </a:solidFill>
                <a:latin typeface="Playfair Display ExtraBold"/>
                <a:ea typeface="Playfair Display ExtraBold"/>
                <a:cs typeface="Playfair Display ExtraBold"/>
                <a:sym typeface="Playfair Display ExtraBold"/>
              </a:rPr>
              <a:t>Baseline 3: Autoregressive Model</a:t>
            </a:r>
            <a:endParaRPr sz="3000">
              <a:solidFill>
                <a:srgbClr val="191919"/>
              </a:solidFill>
              <a:latin typeface="Playfair Display ExtraBold"/>
              <a:ea typeface="Playfair Display ExtraBold"/>
              <a:cs typeface="Playfair Display ExtraBold"/>
              <a:sym typeface="Playfair Display ExtraBold"/>
            </a:endParaRPr>
          </a:p>
        </p:txBody>
      </p:sp>
      <p:sp>
        <p:nvSpPr>
          <p:cNvPr id="754" name="Google Shape;754;p35"/>
          <p:cNvSpPr txBox="1"/>
          <p:nvPr/>
        </p:nvSpPr>
        <p:spPr>
          <a:xfrm>
            <a:off x="937625" y="2061125"/>
            <a:ext cx="2175300" cy="136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rgbClr val="191919"/>
                </a:solidFill>
                <a:latin typeface="Playfair Display ExtraBold"/>
                <a:ea typeface="Playfair Display ExtraBold"/>
                <a:cs typeface="Playfair Display ExtraBold"/>
                <a:sym typeface="Playfair Display ExtraBold"/>
              </a:rPr>
              <a:t> Akaike Information Criterion </a:t>
            </a:r>
            <a:endParaRPr sz="2400">
              <a:solidFill>
                <a:srgbClr val="191919"/>
              </a:solidFill>
              <a:latin typeface="Playfair Display ExtraBold"/>
              <a:ea typeface="Playfair Display ExtraBold"/>
              <a:cs typeface="Playfair Display ExtraBold"/>
              <a:sym typeface="Playfair Display ExtraBold"/>
            </a:endParaRPr>
          </a:p>
        </p:txBody>
      </p:sp>
      <p:sp>
        <p:nvSpPr>
          <p:cNvPr id="755" name="Google Shape;755;p35"/>
          <p:cNvSpPr txBox="1"/>
          <p:nvPr/>
        </p:nvSpPr>
        <p:spPr>
          <a:xfrm>
            <a:off x="1657925" y="146997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01</a:t>
            </a:r>
            <a:endParaRPr sz="3000" b="1">
              <a:solidFill>
                <a:srgbClr val="191919"/>
              </a:solidFill>
              <a:latin typeface="Roboto"/>
              <a:ea typeface="Roboto"/>
              <a:cs typeface="Roboto"/>
              <a:sym typeface="Roboto"/>
            </a:endParaRPr>
          </a:p>
        </p:txBody>
      </p:sp>
      <p:sp>
        <p:nvSpPr>
          <p:cNvPr id="756" name="Google Shape;756;p35"/>
          <p:cNvSpPr txBox="1"/>
          <p:nvPr/>
        </p:nvSpPr>
        <p:spPr>
          <a:xfrm>
            <a:off x="4204646" y="146997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02</a:t>
            </a:r>
            <a:endParaRPr sz="3000" b="1">
              <a:solidFill>
                <a:srgbClr val="191919"/>
              </a:solidFill>
              <a:latin typeface="Roboto"/>
              <a:ea typeface="Roboto"/>
              <a:cs typeface="Roboto"/>
              <a:sym typeface="Roboto"/>
            </a:endParaRPr>
          </a:p>
        </p:txBody>
      </p:sp>
      <p:sp>
        <p:nvSpPr>
          <p:cNvPr id="757" name="Google Shape;757;p35"/>
          <p:cNvSpPr txBox="1"/>
          <p:nvPr/>
        </p:nvSpPr>
        <p:spPr>
          <a:xfrm>
            <a:off x="6827573" y="146997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03</a:t>
            </a:r>
            <a:endParaRPr sz="3000" b="1">
              <a:solidFill>
                <a:srgbClr val="191919"/>
              </a:solidFill>
              <a:latin typeface="Roboto"/>
              <a:ea typeface="Roboto"/>
              <a:cs typeface="Roboto"/>
              <a:sym typeface="Roboto"/>
            </a:endParaRPr>
          </a:p>
        </p:txBody>
      </p:sp>
      <p:cxnSp>
        <p:nvCxnSpPr>
          <p:cNvPr id="758" name="Google Shape;758;p35"/>
          <p:cNvCxnSpPr/>
          <p:nvPr/>
        </p:nvCxnSpPr>
        <p:spPr>
          <a:xfrm>
            <a:off x="705600" y="256850"/>
            <a:ext cx="7732800" cy="0"/>
          </a:xfrm>
          <a:prstGeom prst="straightConnector1">
            <a:avLst/>
          </a:prstGeom>
          <a:noFill/>
          <a:ln w="9525" cap="flat" cmpd="sng">
            <a:solidFill>
              <a:srgbClr val="191919"/>
            </a:solidFill>
            <a:prstDash val="solid"/>
            <a:round/>
            <a:headEnd type="oval" w="med" len="med"/>
            <a:tailEnd type="oval" w="med" len="med"/>
          </a:ln>
        </p:spPr>
      </p:cxnSp>
      <p:grpSp>
        <p:nvGrpSpPr>
          <p:cNvPr id="759" name="Google Shape;759;p35"/>
          <p:cNvGrpSpPr/>
          <p:nvPr/>
        </p:nvGrpSpPr>
        <p:grpSpPr>
          <a:xfrm>
            <a:off x="-62573" y="959839"/>
            <a:ext cx="1629900" cy="289350"/>
            <a:chOff x="7920125" y="394825"/>
            <a:chExt cx="1629900" cy="289350"/>
          </a:xfrm>
        </p:grpSpPr>
        <p:sp>
          <p:nvSpPr>
            <p:cNvPr id="760" name="Google Shape;760;p35"/>
            <p:cNvSpPr/>
            <p:nvPr/>
          </p:nvSpPr>
          <p:spPr>
            <a:xfrm rot="-5400000">
              <a:off x="7920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5"/>
            <p:cNvSpPr/>
            <p:nvPr/>
          </p:nvSpPr>
          <p:spPr>
            <a:xfrm rot="-5400000">
              <a:off x="7920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5"/>
            <p:cNvSpPr/>
            <p:nvPr/>
          </p:nvSpPr>
          <p:spPr>
            <a:xfrm rot="-5400000">
              <a:off x="8110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5"/>
            <p:cNvSpPr/>
            <p:nvPr/>
          </p:nvSpPr>
          <p:spPr>
            <a:xfrm rot="-5400000">
              <a:off x="8110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5"/>
            <p:cNvSpPr/>
            <p:nvPr/>
          </p:nvSpPr>
          <p:spPr>
            <a:xfrm rot="-5400000">
              <a:off x="8301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5"/>
            <p:cNvSpPr/>
            <p:nvPr/>
          </p:nvSpPr>
          <p:spPr>
            <a:xfrm rot="-5400000">
              <a:off x="8301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5"/>
            <p:cNvSpPr/>
            <p:nvPr/>
          </p:nvSpPr>
          <p:spPr>
            <a:xfrm rot="-5400000">
              <a:off x="8491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5"/>
            <p:cNvSpPr/>
            <p:nvPr/>
          </p:nvSpPr>
          <p:spPr>
            <a:xfrm rot="-5400000">
              <a:off x="8491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5"/>
            <p:cNvSpPr/>
            <p:nvPr/>
          </p:nvSpPr>
          <p:spPr>
            <a:xfrm rot="-5400000">
              <a:off x="8682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5"/>
            <p:cNvSpPr/>
            <p:nvPr/>
          </p:nvSpPr>
          <p:spPr>
            <a:xfrm rot="-5400000">
              <a:off x="8682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5"/>
            <p:cNvSpPr/>
            <p:nvPr/>
          </p:nvSpPr>
          <p:spPr>
            <a:xfrm rot="-5400000">
              <a:off x="8872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5"/>
            <p:cNvSpPr/>
            <p:nvPr/>
          </p:nvSpPr>
          <p:spPr>
            <a:xfrm rot="-5400000">
              <a:off x="8872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5"/>
            <p:cNvSpPr/>
            <p:nvPr/>
          </p:nvSpPr>
          <p:spPr>
            <a:xfrm rot="-5400000">
              <a:off x="9063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5"/>
            <p:cNvSpPr/>
            <p:nvPr/>
          </p:nvSpPr>
          <p:spPr>
            <a:xfrm rot="-5400000">
              <a:off x="9063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5"/>
            <p:cNvSpPr/>
            <p:nvPr/>
          </p:nvSpPr>
          <p:spPr>
            <a:xfrm rot="-5400000">
              <a:off x="9253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5"/>
            <p:cNvSpPr/>
            <p:nvPr/>
          </p:nvSpPr>
          <p:spPr>
            <a:xfrm rot="-5400000">
              <a:off x="9253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5"/>
            <p:cNvSpPr/>
            <p:nvPr/>
          </p:nvSpPr>
          <p:spPr>
            <a:xfrm rot="-5400000">
              <a:off x="9444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5"/>
            <p:cNvSpPr/>
            <p:nvPr/>
          </p:nvSpPr>
          <p:spPr>
            <a:xfrm rot="-5400000">
              <a:off x="9444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 name="Google Shape;778;p35"/>
          <p:cNvSpPr txBox="1"/>
          <p:nvPr/>
        </p:nvSpPr>
        <p:spPr>
          <a:xfrm>
            <a:off x="1657925" y="3572375"/>
            <a:ext cx="871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191919"/>
                </a:solidFill>
                <a:latin typeface="Roboto"/>
                <a:ea typeface="Roboto"/>
                <a:cs typeface="Roboto"/>
                <a:sym typeface="Roboto"/>
              </a:rPr>
              <a:t>AR(p)</a:t>
            </a:r>
            <a:endParaRPr sz="2000">
              <a:solidFill>
                <a:srgbClr val="191919"/>
              </a:solidFill>
              <a:latin typeface="Roboto"/>
              <a:ea typeface="Roboto"/>
              <a:cs typeface="Roboto"/>
              <a:sym typeface="Roboto"/>
            </a:endParaRPr>
          </a:p>
          <a:p>
            <a:pPr marL="0" lvl="0" indent="0" algn="l" rtl="0">
              <a:spcBef>
                <a:spcPts val="0"/>
              </a:spcBef>
              <a:spcAft>
                <a:spcPts val="0"/>
              </a:spcAft>
              <a:buNone/>
            </a:pPr>
            <a:endParaRPr sz="2000">
              <a:solidFill>
                <a:srgbClr val="191919"/>
              </a:solidFill>
              <a:latin typeface="Roboto"/>
              <a:ea typeface="Roboto"/>
              <a:cs typeface="Roboto"/>
              <a:sym typeface="Roboto"/>
            </a:endParaRPr>
          </a:p>
        </p:txBody>
      </p:sp>
      <p:cxnSp>
        <p:nvCxnSpPr>
          <p:cNvPr id="779" name="Google Shape;779;p35"/>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
        <p:nvSpPr>
          <p:cNvPr id="780" name="Google Shape;780;p35"/>
          <p:cNvSpPr txBox="1"/>
          <p:nvPr/>
        </p:nvSpPr>
        <p:spPr>
          <a:xfrm>
            <a:off x="3484350" y="2061125"/>
            <a:ext cx="2175300" cy="136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rgbClr val="191919"/>
                </a:solidFill>
                <a:latin typeface="Playfair Display ExtraBold"/>
                <a:ea typeface="Playfair Display ExtraBold"/>
                <a:cs typeface="Playfair Display ExtraBold"/>
                <a:sym typeface="Playfair Display ExtraBold"/>
              </a:rPr>
              <a:t>In-sample Static Prediction</a:t>
            </a:r>
            <a:endParaRPr sz="2400">
              <a:solidFill>
                <a:srgbClr val="191919"/>
              </a:solidFill>
              <a:latin typeface="Playfair Display ExtraBold"/>
              <a:ea typeface="Playfair Display ExtraBold"/>
              <a:cs typeface="Playfair Display ExtraBold"/>
              <a:sym typeface="Playfair Display ExtraBold"/>
            </a:endParaRPr>
          </a:p>
        </p:txBody>
      </p:sp>
      <p:sp>
        <p:nvSpPr>
          <p:cNvPr id="781" name="Google Shape;781;p35"/>
          <p:cNvSpPr txBox="1"/>
          <p:nvPr/>
        </p:nvSpPr>
        <p:spPr>
          <a:xfrm>
            <a:off x="6107275" y="2061125"/>
            <a:ext cx="2175300" cy="136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rgbClr val="191919"/>
                </a:solidFill>
                <a:latin typeface="Playfair Display ExtraBold"/>
                <a:ea typeface="Playfair Display ExtraBold"/>
                <a:cs typeface="Playfair Display ExtraBold"/>
                <a:sym typeface="Playfair Display ExtraBold"/>
              </a:rPr>
              <a:t>3-step </a:t>
            </a:r>
            <a:endParaRPr sz="2400">
              <a:solidFill>
                <a:srgbClr val="191919"/>
              </a:solidFill>
              <a:latin typeface="Playfair Display ExtraBold"/>
              <a:ea typeface="Playfair Display ExtraBold"/>
              <a:cs typeface="Playfair Display ExtraBold"/>
              <a:sym typeface="Playfair Display ExtraBold"/>
            </a:endParaRPr>
          </a:p>
          <a:p>
            <a:pPr marL="0" lvl="0" indent="0" algn="ctr" rtl="0">
              <a:spcBef>
                <a:spcPts val="0"/>
              </a:spcBef>
              <a:spcAft>
                <a:spcPts val="0"/>
              </a:spcAft>
              <a:buNone/>
            </a:pPr>
            <a:r>
              <a:rPr lang="en" sz="2400">
                <a:solidFill>
                  <a:srgbClr val="191919"/>
                </a:solidFill>
                <a:latin typeface="Playfair Display ExtraBold"/>
                <a:ea typeface="Playfair Display ExtraBold"/>
                <a:cs typeface="Playfair Display ExtraBold"/>
                <a:sym typeface="Playfair Display ExtraBold"/>
              </a:rPr>
              <a:t>Ahead Forecasts</a:t>
            </a:r>
            <a:endParaRPr sz="2400">
              <a:solidFill>
                <a:srgbClr val="191919"/>
              </a:solidFill>
              <a:latin typeface="Playfair Display ExtraBold"/>
              <a:ea typeface="Playfair Display ExtraBold"/>
              <a:cs typeface="Playfair Display ExtraBold"/>
              <a:sym typeface="Playfair Display ExtraBold"/>
            </a:endParaRPr>
          </a:p>
        </p:txBody>
      </p:sp>
      <p:sp>
        <p:nvSpPr>
          <p:cNvPr id="782" name="Google Shape;782;p35"/>
          <p:cNvSpPr txBox="1"/>
          <p:nvPr/>
        </p:nvSpPr>
        <p:spPr>
          <a:xfrm>
            <a:off x="3306650" y="3612425"/>
            <a:ext cx="639000" cy="492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Roboto"/>
                <a:ea typeface="Roboto"/>
                <a:cs typeface="Roboto"/>
                <a:sym typeface="Roboto"/>
              </a:rPr>
              <a:t>p=4</a:t>
            </a:r>
            <a:endParaRPr/>
          </a:p>
        </p:txBody>
      </p:sp>
      <p:cxnSp>
        <p:nvCxnSpPr>
          <p:cNvPr id="783" name="Google Shape;783;p35"/>
          <p:cNvCxnSpPr>
            <a:stCxn id="782" idx="1"/>
            <a:endCxn id="778" idx="3"/>
          </p:cNvCxnSpPr>
          <p:nvPr/>
        </p:nvCxnSpPr>
        <p:spPr>
          <a:xfrm rot="10800000">
            <a:off x="2529050" y="3858725"/>
            <a:ext cx="7776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pic>
        <p:nvPicPr>
          <p:cNvPr id="788" name="Google Shape;788;p36"/>
          <p:cNvPicPr preferRelativeResize="0"/>
          <p:nvPr/>
        </p:nvPicPr>
        <p:blipFill>
          <a:blip r:embed="rId3">
            <a:alphaModFix amt="89000"/>
          </a:blip>
          <a:stretch>
            <a:fillRect/>
          </a:stretch>
        </p:blipFill>
        <p:spPr>
          <a:xfrm>
            <a:off x="-3975" y="0"/>
            <a:ext cx="9151944" cy="5143500"/>
          </a:xfrm>
          <a:prstGeom prst="rect">
            <a:avLst/>
          </a:prstGeom>
          <a:noFill/>
          <a:ln>
            <a:noFill/>
          </a:ln>
        </p:spPr>
      </p:pic>
      <p:pic>
        <p:nvPicPr>
          <p:cNvPr id="789" name="Google Shape;789;p36"/>
          <p:cNvPicPr preferRelativeResize="0"/>
          <p:nvPr/>
        </p:nvPicPr>
        <p:blipFill>
          <a:blip r:embed="rId4">
            <a:alphaModFix/>
          </a:blip>
          <a:stretch>
            <a:fillRect/>
          </a:stretch>
        </p:blipFill>
        <p:spPr>
          <a:xfrm>
            <a:off x="1606375" y="452000"/>
            <a:ext cx="6299525" cy="3829125"/>
          </a:xfrm>
          <a:prstGeom prst="rect">
            <a:avLst/>
          </a:prstGeom>
          <a:noFill/>
          <a:ln>
            <a:noFill/>
          </a:ln>
        </p:spPr>
      </p:pic>
      <p:pic>
        <p:nvPicPr>
          <p:cNvPr id="790" name="Google Shape;790;p36"/>
          <p:cNvPicPr preferRelativeResize="0"/>
          <p:nvPr/>
        </p:nvPicPr>
        <p:blipFill>
          <a:blip r:embed="rId4">
            <a:alphaModFix/>
          </a:blip>
          <a:stretch>
            <a:fillRect/>
          </a:stretch>
        </p:blipFill>
        <p:spPr>
          <a:xfrm>
            <a:off x="745825" y="2327025"/>
            <a:ext cx="5194276" cy="2017000"/>
          </a:xfrm>
          <a:prstGeom prst="rect">
            <a:avLst/>
          </a:prstGeom>
          <a:noFill/>
          <a:ln>
            <a:noFill/>
          </a:ln>
        </p:spPr>
      </p:pic>
      <p:pic>
        <p:nvPicPr>
          <p:cNvPr id="791" name="Google Shape;791;p36"/>
          <p:cNvPicPr preferRelativeResize="0"/>
          <p:nvPr/>
        </p:nvPicPr>
        <p:blipFill>
          <a:blip r:embed="rId5">
            <a:alphaModFix/>
          </a:blip>
          <a:stretch>
            <a:fillRect/>
          </a:stretch>
        </p:blipFill>
        <p:spPr>
          <a:xfrm>
            <a:off x="1056138" y="941125"/>
            <a:ext cx="7031736" cy="32612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pic>
        <p:nvPicPr>
          <p:cNvPr id="796" name="Google Shape;796;p37"/>
          <p:cNvPicPr preferRelativeResize="0"/>
          <p:nvPr/>
        </p:nvPicPr>
        <p:blipFill>
          <a:blip r:embed="rId3">
            <a:alphaModFix amt="89000"/>
          </a:blip>
          <a:stretch>
            <a:fillRect/>
          </a:stretch>
        </p:blipFill>
        <p:spPr>
          <a:xfrm>
            <a:off x="-3975" y="0"/>
            <a:ext cx="9151944" cy="5143500"/>
          </a:xfrm>
          <a:prstGeom prst="rect">
            <a:avLst/>
          </a:prstGeom>
          <a:noFill/>
          <a:ln>
            <a:noFill/>
          </a:ln>
        </p:spPr>
      </p:pic>
      <p:pic>
        <p:nvPicPr>
          <p:cNvPr id="797" name="Google Shape;797;p37"/>
          <p:cNvPicPr preferRelativeResize="0"/>
          <p:nvPr/>
        </p:nvPicPr>
        <p:blipFill>
          <a:blip r:embed="rId4">
            <a:alphaModFix/>
          </a:blip>
          <a:stretch>
            <a:fillRect/>
          </a:stretch>
        </p:blipFill>
        <p:spPr>
          <a:xfrm>
            <a:off x="1606375" y="452000"/>
            <a:ext cx="6299525" cy="3829125"/>
          </a:xfrm>
          <a:prstGeom prst="rect">
            <a:avLst/>
          </a:prstGeom>
          <a:noFill/>
          <a:ln>
            <a:noFill/>
          </a:ln>
        </p:spPr>
      </p:pic>
      <p:pic>
        <p:nvPicPr>
          <p:cNvPr id="798" name="Google Shape;798;p37"/>
          <p:cNvPicPr preferRelativeResize="0"/>
          <p:nvPr/>
        </p:nvPicPr>
        <p:blipFill>
          <a:blip r:embed="rId4">
            <a:alphaModFix/>
          </a:blip>
          <a:stretch>
            <a:fillRect/>
          </a:stretch>
        </p:blipFill>
        <p:spPr>
          <a:xfrm>
            <a:off x="745825" y="2327025"/>
            <a:ext cx="5194276" cy="2017000"/>
          </a:xfrm>
          <a:prstGeom prst="rect">
            <a:avLst/>
          </a:prstGeom>
          <a:noFill/>
          <a:ln>
            <a:noFill/>
          </a:ln>
        </p:spPr>
      </p:pic>
      <p:pic>
        <p:nvPicPr>
          <p:cNvPr id="799" name="Google Shape;799;p37"/>
          <p:cNvPicPr preferRelativeResize="0"/>
          <p:nvPr/>
        </p:nvPicPr>
        <p:blipFill>
          <a:blip r:embed="rId5">
            <a:alphaModFix/>
          </a:blip>
          <a:stretch>
            <a:fillRect/>
          </a:stretch>
        </p:blipFill>
        <p:spPr>
          <a:xfrm>
            <a:off x="1056125" y="941150"/>
            <a:ext cx="7123175" cy="33068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grpSp>
        <p:nvGrpSpPr>
          <p:cNvPr id="122" name="Google Shape;122;p20"/>
          <p:cNvGrpSpPr/>
          <p:nvPr/>
        </p:nvGrpSpPr>
        <p:grpSpPr>
          <a:xfrm>
            <a:off x="269239" y="763524"/>
            <a:ext cx="2386800" cy="2386800"/>
            <a:chOff x="269239" y="624399"/>
            <a:chExt cx="2386800" cy="2386800"/>
          </a:xfrm>
        </p:grpSpPr>
        <p:sp>
          <p:nvSpPr>
            <p:cNvPr id="123" name="Google Shape;123;p2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0"/>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20"/>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Introduction</a:t>
            </a:r>
            <a:endParaRPr sz="4800"/>
          </a:p>
        </p:txBody>
      </p:sp>
      <p:sp>
        <p:nvSpPr>
          <p:cNvPr id="127" name="Google Shape;127;p20"/>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grpSp>
        <p:nvGrpSpPr>
          <p:cNvPr id="128" name="Google Shape;128;p20"/>
          <p:cNvGrpSpPr/>
          <p:nvPr/>
        </p:nvGrpSpPr>
        <p:grpSpPr>
          <a:xfrm>
            <a:off x="5117075" y="1073814"/>
            <a:ext cx="2582400" cy="289350"/>
            <a:chOff x="6967625" y="394825"/>
            <a:chExt cx="2582400" cy="289350"/>
          </a:xfrm>
        </p:grpSpPr>
        <p:sp>
          <p:nvSpPr>
            <p:cNvPr id="129" name="Google Shape;129;p20"/>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0"/>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0"/>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0"/>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0"/>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0"/>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0"/>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0"/>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0"/>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0"/>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0"/>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0"/>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0"/>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7" name="Google Shape;157;p20"/>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58" name="Google Shape;158;p20"/>
          <p:cNvGrpSpPr/>
          <p:nvPr/>
        </p:nvGrpSpPr>
        <p:grpSpPr>
          <a:xfrm rot="5400000">
            <a:off x="8092063" y="4120614"/>
            <a:ext cx="677400" cy="289350"/>
            <a:chOff x="7539125" y="394825"/>
            <a:chExt cx="677400" cy="289350"/>
          </a:xfrm>
        </p:grpSpPr>
        <p:sp>
          <p:nvSpPr>
            <p:cNvPr id="159" name="Google Shape;159;p20"/>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0"/>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0"/>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0"/>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0"/>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0"/>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0"/>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0"/>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38"/>
          <p:cNvSpPr txBox="1">
            <a:spLocks noGrp="1"/>
          </p:cNvSpPr>
          <p:nvPr>
            <p:ph type="title"/>
          </p:nvPr>
        </p:nvSpPr>
        <p:spPr>
          <a:xfrm>
            <a:off x="1326300" y="1081125"/>
            <a:ext cx="3715500" cy="209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a:t>Vector Autoregression Model</a:t>
            </a:r>
            <a:endParaRPr sz="3600"/>
          </a:p>
        </p:txBody>
      </p:sp>
      <p:grpSp>
        <p:nvGrpSpPr>
          <p:cNvPr id="805" name="Google Shape;805;p38"/>
          <p:cNvGrpSpPr/>
          <p:nvPr/>
        </p:nvGrpSpPr>
        <p:grpSpPr>
          <a:xfrm rot="-5400000">
            <a:off x="7053942" y="-1380678"/>
            <a:ext cx="3151531" cy="3151531"/>
            <a:chOff x="269239" y="624399"/>
            <a:chExt cx="2386800" cy="2386800"/>
          </a:xfrm>
        </p:grpSpPr>
        <p:sp>
          <p:nvSpPr>
            <p:cNvPr id="806" name="Google Shape;806;p38"/>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8"/>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 name="Google Shape;808;p38"/>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9" name="Google Shape;809;p38"/>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810" name="Google Shape;810;p38"/>
          <p:cNvGrpSpPr/>
          <p:nvPr/>
        </p:nvGrpSpPr>
        <p:grpSpPr>
          <a:xfrm rot="5400000">
            <a:off x="88763" y="1823114"/>
            <a:ext cx="1248900" cy="289350"/>
            <a:chOff x="6967625" y="394825"/>
            <a:chExt cx="1248900" cy="289350"/>
          </a:xfrm>
        </p:grpSpPr>
        <p:sp>
          <p:nvSpPr>
            <p:cNvPr id="811" name="Google Shape;811;p38"/>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8"/>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8"/>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8"/>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8"/>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8"/>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8"/>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8"/>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8"/>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8"/>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8"/>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8"/>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8"/>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8"/>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5" name="Google Shape;825;p38"/>
          <p:cNvSpPr txBox="1"/>
          <p:nvPr/>
        </p:nvSpPr>
        <p:spPr>
          <a:xfrm>
            <a:off x="3312025" y="3506950"/>
            <a:ext cx="871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rgbClr val="191919"/>
                </a:solidFill>
                <a:latin typeface="Roboto"/>
                <a:ea typeface="Roboto"/>
                <a:cs typeface="Roboto"/>
                <a:sym typeface="Roboto"/>
              </a:rPr>
              <a:t>AR(p)</a:t>
            </a:r>
            <a:endParaRPr sz="2000">
              <a:solidFill>
                <a:srgbClr val="191919"/>
              </a:solidFill>
              <a:latin typeface="Roboto"/>
              <a:ea typeface="Roboto"/>
              <a:cs typeface="Roboto"/>
              <a:sym typeface="Roboto"/>
            </a:endParaRPr>
          </a:p>
        </p:txBody>
      </p:sp>
      <p:sp>
        <p:nvSpPr>
          <p:cNvPr id="826" name="Google Shape;826;p38"/>
          <p:cNvSpPr txBox="1"/>
          <p:nvPr/>
        </p:nvSpPr>
        <p:spPr>
          <a:xfrm>
            <a:off x="4960768" y="3547000"/>
            <a:ext cx="871200" cy="492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2000">
                <a:solidFill>
                  <a:schemeClr val="dk1"/>
                </a:solidFill>
                <a:latin typeface="Roboto"/>
                <a:ea typeface="Roboto"/>
                <a:cs typeface="Roboto"/>
                <a:sym typeface="Roboto"/>
              </a:rPr>
              <a:t>p=10</a:t>
            </a:r>
            <a:endParaRPr/>
          </a:p>
        </p:txBody>
      </p:sp>
      <p:cxnSp>
        <p:nvCxnSpPr>
          <p:cNvPr id="827" name="Google Shape;827;p38"/>
          <p:cNvCxnSpPr>
            <a:stCxn id="826" idx="1"/>
            <a:endCxn id="825" idx="3"/>
          </p:cNvCxnSpPr>
          <p:nvPr/>
        </p:nvCxnSpPr>
        <p:spPr>
          <a:xfrm rot="10800000">
            <a:off x="4183168" y="3793300"/>
            <a:ext cx="777600" cy="0"/>
          </a:xfrm>
          <a:prstGeom prst="straightConnector1">
            <a:avLst/>
          </a:prstGeom>
          <a:noFill/>
          <a:ln w="28575" cap="flat" cmpd="sng">
            <a:solidFill>
              <a:schemeClr val="dk2"/>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sp>
        <p:nvSpPr>
          <p:cNvPr id="832" name="Google Shape;832;p39"/>
          <p:cNvSpPr>
            <a:spLocks noGrp="1"/>
          </p:cNvSpPr>
          <p:nvPr>
            <p:ph type="pic" idx="2"/>
          </p:nvPr>
        </p:nvSpPr>
        <p:spPr>
          <a:xfrm>
            <a:off x="983000" y="1346675"/>
            <a:ext cx="2755200" cy="3260700"/>
          </a:xfrm>
          <a:prstGeom prst="rect">
            <a:avLst/>
          </a:prstGeom>
        </p:spPr>
        <p:txBody>
          <a:bodyPr/>
          <a:lstStyle/>
          <a:p>
            <a:endParaRPr lang="en-US"/>
          </a:p>
        </p:txBody>
      </p:sp>
      <p:pic>
        <p:nvPicPr>
          <p:cNvPr id="833" name="Google Shape;833;p39"/>
          <p:cNvPicPr preferRelativeResize="0"/>
          <p:nvPr/>
        </p:nvPicPr>
        <p:blipFill>
          <a:blip r:embed="rId3">
            <a:alphaModFix amt="88000"/>
          </a:blip>
          <a:stretch>
            <a:fillRect/>
          </a:stretch>
        </p:blipFill>
        <p:spPr>
          <a:xfrm>
            <a:off x="0" y="0"/>
            <a:ext cx="9144003" cy="5143501"/>
          </a:xfrm>
          <a:prstGeom prst="rect">
            <a:avLst/>
          </a:prstGeom>
          <a:noFill/>
          <a:ln>
            <a:noFill/>
          </a:ln>
        </p:spPr>
      </p:pic>
      <p:pic>
        <p:nvPicPr>
          <p:cNvPr id="834" name="Google Shape;834;p39"/>
          <p:cNvPicPr preferRelativeResize="0"/>
          <p:nvPr/>
        </p:nvPicPr>
        <p:blipFill>
          <a:blip r:embed="rId4">
            <a:alphaModFix/>
          </a:blip>
          <a:stretch>
            <a:fillRect/>
          </a:stretch>
        </p:blipFill>
        <p:spPr>
          <a:xfrm>
            <a:off x="1192375" y="1277900"/>
            <a:ext cx="6759226" cy="3201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40"/>
          <p:cNvSpPr>
            <a:spLocks noGrp="1"/>
          </p:cNvSpPr>
          <p:nvPr>
            <p:ph type="pic" idx="2"/>
          </p:nvPr>
        </p:nvSpPr>
        <p:spPr>
          <a:xfrm>
            <a:off x="983000" y="1346675"/>
            <a:ext cx="2755200" cy="3260700"/>
          </a:xfrm>
          <a:prstGeom prst="rect">
            <a:avLst/>
          </a:prstGeom>
        </p:spPr>
        <p:txBody>
          <a:bodyPr/>
          <a:lstStyle/>
          <a:p>
            <a:endParaRPr lang="en-US"/>
          </a:p>
        </p:txBody>
      </p:sp>
      <p:pic>
        <p:nvPicPr>
          <p:cNvPr id="840" name="Google Shape;840;p40"/>
          <p:cNvPicPr preferRelativeResize="0"/>
          <p:nvPr/>
        </p:nvPicPr>
        <p:blipFill>
          <a:blip r:embed="rId3">
            <a:alphaModFix amt="88000"/>
          </a:blip>
          <a:stretch>
            <a:fillRect/>
          </a:stretch>
        </p:blipFill>
        <p:spPr>
          <a:xfrm>
            <a:off x="0" y="0"/>
            <a:ext cx="9144003" cy="5143501"/>
          </a:xfrm>
          <a:prstGeom prst="rect">
            <a:avLst/>
          </a:prstGeom>
          <a:noFill/>
          <a:ln>
            <a:noFill/>
          </a:ln>
        </p:spPr>
      </p:pic>
      <p:graphicFrame>
        <p:nvGraphicFramePr>
          <p:cNvPr id="841" name="Google Shape;841;p40"/>
          <p:cNvGraphicFramePr/>
          <p:nvPr/>
        </p:nvGraphicFramePr>
        <p:xfrm>
          <a:off x="1570100" y="1318088"/>
          <a:ext cx="3000000" cy="3000000"/>
        </p:xfrm>
        <a:graphic>
          <a:graphicData uri="http://schemas.openxmlformats.org/drawingml/2006/table">
            <a:tbl>
              <a:tblPr>
                <a:noFill/>
                <a:tableStyleId>{5670A82A-11E7-4C08-94E6-C5BF412354FF}</a:tableStyleId>
              </a:tblPr>
              <a:tblGrid>
                <a:gridCol w="1023750">
                  <a:extLst>
                    <a:ext uri="{9D8B030D-6E8A-4147-A177-3AD203B41FA5}">
                      <a16:colId xmlns:a16="http://schemas.microsoft.com/office/drawing/2014/main" val="20000"/>
                    </a:ext>
                  </a:extLst>
                </a:gridCol>
                <a:gridCol w="1023725">
                  <a:extLst>
                    <a:ext uri="{9D8B030D-6E8A-4147-A177-3AD203B41FA5}">
                      <a16:colId xmlns:a16="http://schemas.microsoft.com/office/drawing/2014/main" val="20001"/>
                    </a:ext>
                  </a:extLst>
                </a:gridCol>
                <a:gridCol w="810075">
                  <a:extLst>
                    <a:ext uri="{9D8B030D-6E8A-4147-A177-3AD203B41FA5}">
                      <a16:colId xmlns:a16="http://schemas.microsoft.com/office/drawing/2014/main" val="20002"/>
                    </a:ext>
                  </a:extLst>
                </a:gridCol>
                <a:gridCol w="1048750">
                  <a:extLst>
                    <a:ext uri="{9D8B030D-6E8A-4147-A177-3AD203B41FA5}">
                      <a16:colId xmlns:a16="http://schemas.microsoft.com/office/drawing/2014/main" val="20003"/>
                    </a:ext>
                  </a:extLst>
                </a:gridCol>
                <a:gridCol w="1048750">
                  <a:extLst>
                    <a:ext uri="{9D8B030D-6E8A-4147-A177-3AD203B41FA5}">
                      <a16:colId xmlns:a16="http://schemas.microsoft.com/office/drawing/2014/main" val="20004"/>
                    </a:ext>
                  </a:extLst>
                </a:gridCol>
                <a:gridCol w="1048750">
                  <a:extLst>
                    <a:ext uri="{9D8B030D-6E8A-4147-A177-3AD203B41FA5}">
                      <a16:colId xmlns:a16="http://schemas.microsoft.com/office/drawing/2014/main" val="20005"/>
                    </a:ext>
                  </a:extLst>
                </a:gridCol>
              </a:tblGrid>
              <a:tr h="560900">
                <a:tc gridSpan="6">
                  <a:txBody>
                    <a:bodyPr/>
                    <a:lstStyle/>
                    <a:p>
                      <a:pPr marL="0" lvl="0" indent="0" algn="ctr" rtl="0">
                        <a:spcBef>
                          <a:spcPts val="0"/>
                        </a:spcBef>
                        <a:spcAft>
                          <a:spcPts val="0"/>
                        </a:spcAft>
                        <a:buNone/>
                      </a:pPr>
                      <a:r>
                        <a:rPr lang="en" sz="2000" b="1">
                          <a:latin typeface="Playfair Display"/>
                          <a:ea typeface="Playfair Display"/>
                          <a:cs typeface="Playfair Display"/>
                          <a:sym typeface="Playfair Display"/>
                        </a:rPr>
                        <a:t>Durbin-Watson Test Result Table</a:t>
                      </a:r>
                      <a:endParaRPr sz="2000" b="1">
                        <a:latin typeface="Playfair Display"/>
                        <a:ea typeface="Playfair Display"/>
                        <a:cs typeface="Playfair Display"/>
                        <a:sym typeface="Playfair Display"/>
                      </a:endParaRPr>
                    </a:p>
                  </a:txBody>
                  <a:tcPr marL="9125" marR="9125" marT="9125" marB="9125">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1011800">
                <a:tc>
                  <a:txBody>
                    <a:bodyPr/>
                    <a:lstStyle/>
                    <a:p>
                      <a:pPr marL="0" lvl="0" indent="0" algn="ctr" rtl="0">
                        <a:spcBef>
                          <a:spcPts val="0"/>
                        </a:spcBef>
                        <a:spcAft>
                          <a:spcPts val="0"/>
                        </a:spcAft>
                        <a:buNone/>
                      </a:pPr>
                      <a:endParaRPr sz="1800" b="1">
                        <a:latin typeface="Playfair Display"/>
                        <a:ea typeface="Playfair Display"/>
                        <a:cs typeface="Playfair Display"/>
                        <a:sym typeface="Playfair Display"/>
                      </a:endParaRPr>
                    </a:p>
                  </a:txBody>
                  <a:tcPr marL="9125" marR="9125" marT="9125" marB="9125">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Crude Oil </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Gold</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S&amp;P 500 </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T-Bill Yield</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Yield Spread</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934600">
                <a:tc>
                  <a:txBody>
                    <a:bodyPr/>
                    <a:lstStyle/>
                    <a:p>
                      <a:pPr marL="0" lvl="0" indent="0" algn="ctr" rtl="0">
                        <a:spcBef>
                          <a:spcPts val="0"/>
                        </a:spcBef>
                        <a:spcAft>
                          <a:spcPts val="0"/>
                        </a:spcAft>
                        <a:buNone/>
                      </a:pPr>
                      <a:r>
                        <a:rPr lang="en" sz="1800">
                          <a:latin typeface="Playfair Display"/>
                          <a:ea typeface="Playfair Display"/>
                          <a:cs typeface="Playfair Display"/>
                          <a:sym typeface="Playfair Display"/>
                        </a:rPr>
                        <a:t>Outcome</a:t>
                      </a:r>
                      <a:endParaRPr sz="1800">
                        <a:latin typeface="Playfair Display"/>
                        <a:ea typeface="Playfair Display"/>
                        <a:cs typeface="Playfair Display"/>
                        <a:sym typeface="Playfair Display"/>
                      </a:endParaRPr>
                    </a:p>
                  </a:txBody>
                  <a:tcPr marL="9125" marR="9125" marT="9125" marB="9125">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1.9987</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2.0008</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1.9881</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1.9899</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tc>
                  <a:txBody>
                    <a:bodyPr/>
                    <a:lstStyle/>
                    <a:p>
                      <a:pPr marL="0" lvl="0" indent="0" algn="l" rtl="0">
                        <a:lnSpc>
                          <a:spcPct val="115000"/>
                        </a:lnSpc>
                        <a:spcBef>
                          <a:spcPts val="0"/>
                        </a:spcBef>
                        <a:spcAft>
                          <a:spcPts val="0"/>
                        </a:spcAft>
                        <a:buNone/>
                      </a:pPr>
                      <a:r>
                        <a:rPr lang="en" sz="1800">
                          <a:latin typeface="Playfair Display"/>
                          <a:ea typeface="Playfair Display"/>
                          <a:cs typeface="Playfair Display"/>
                          <a:sym typeface="Playfair Display"/>
                        </a:rPr>
                        <a:t>1.9986</a:t>
                      </a:r>
                      <a:endParaRPr sz="1800">
                        <a:latin typeface="Playfair Display"/>
                        <a:ea typeface="Playfair Display"/>
                        <a:cs typeface="Playfair Display"/>
                        <a:sym typeface="Playfair Display"/>
                      </a:endParaRPr>
                    </a:p>
                  </a:txBody>
                  <a:tcPr marL="63500" marR="63500" marT="63500" marB="63500">
                    <a:lnL w="19050" cap="flat" cmpd="sng">
                      <a:solidFill>
                        <a:srgbClr val="C2C2C2"/>
                      </a:solidFill>
                      <a:prstDash val="solid"/>
                      <a:round/>
                      <a:headEnd type="none" w="sm" len="sm"/>
                      <a:tailEnd type="none" w="sm" len="sm"/>
                    </a:lnL>
                    <a:lnR w="19050" cap="flat" cmpd="sng">
                      <a:solidFill>
                        <a:srgbClr val="C2C2C2"/>
                      </a:solidFill>
                      <a:prstDash val="solid"/>
                      <a:round/>
                      <a:headEnd type="none" w="sm" len="sm"/>
                      <a:tailEnd type="none" w="sm" len="sm"/>
                    </a:lnR>
                    <a:lnT w="19050" cap="flat" cmpd="sng">
                      <a:solidFill>
                        <a:srgbClr val="C2C2C2"/>
                      </a:solidFill>
                      <a:prstDash val="solid"/>
                      <a:round/>
                      <a:headEnd type="none" w="sm" len="sm"/>
                      <a:tailEnd type="none" w="sm" len="sm"/>
                    </a:lnT>
                    <a:lnB w="19050" cap="flat" cmpd="sng">
                      <a:solidFill>
                        <a:srgbClr val="C2C2C2"/>
                      </a:solidFill>
                      <a:prstDash val="solid"/>
                      <a:round/>
                      <a:headEnd type="none" w="sm" len="sm"/>
                      <a:tailEnd type="none" w="sm" len="sm"/>
                    </a:lnB>
                    <a:solidFill>
                      <a:schemeClr val="lt2"/>
                    </a:solidFill>
                  </a:tcPr>
                </a:tc>
                <a:extLst>
                  <a:ext uri="{0D108BD9-81ED-4DB2-BD59-A6C34878D82A}">
                    <a16:rowId xmlns:a16="http://schemas.microsoft.com/office/drawing/2014/main" val="10002"/>
                  </a:ext>
                </a:extLst>
              </a:tr>
            </a:tbl>
          </a:graphicData>
        </a:graphic>
      </p:graphicFrame>
      <p:pic>
        <p:nvPicPr>
          <p:cNvPr id="842" name="Google Shape;842;p40"/>
          <p:cNvPicPr preferRelativeResize="0"/>
          <p:nvPr/>
        </p:nvPicPr>
        <p:blipFill>
          <a:blip r:embed="rId4">
            <a:alphaModFix/>
          </a:blip>
          <a:stretch>
            <a:fillRect/>
          </a:stretch>
        </p:blipFill>
        <p:spPr>
          <a:xfrm>
            <a:off x="442350" y="389650"/>
            <a:ext cx="6076300" cy="624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41"/>
          <p:cNvSpPr txBox="1">
            <a:spLocks noGrp="1"/>
          </p:cNvSpPr>
          <p:nvPr>
            <p:ph type="title"/>
          </p:nvPr>
        </p:nvSpPr>
        <p:spPr>
          <a:xfrm>
            <a:off x="317025" y="305000"/>
            <a:ext cx="7704000" cy="6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Impulse Response Function (IRF)</a:t>
            </a:r>
            <a:endParaRPr/>
          </a:p>
        </p:txBody>
      </p:sp>
      <p:sp>
        <p:nvSpPr>
          <p:cNvPr id="848" name="Google Shape;848;p41"/>
          <p:cNvSpPr txBox="1">
            <a:spLocks noGrp="1"/>
          </p:cNvSpPr>
          <p:nvPr>
            <p:ph type="subTitle" idx="3"/>
          </p:nvPr>
        </p:nvSpPr>
        <p:spPr>
          <a:xfrm>
            <a:off x="419925" y="1329850"/>
            <a:ext cx="7258500" cy="1172100"/>
          </a:xfrm>
          <a:prstGeom prst="rect">
            <a:avLst/>
          </a:prstGeom>
        </p:spPr>
        <p:txBody>
          <a:bodyPr spcFirstLastPara="1" wrap="square" lIns="91425" tIns="91425" rIns="91425" bIns="91425" anchor="b" anchorCtr="0">
            <a:noAutofit/>
          </a:bodyPr>
          <a:lstStyle/>
          <a:p>
            <a:pPr marL="457200" lvl="0" indent="-342900" algn="l" rtl="0">
              <a:spcBef>
                <a:spcPts val="0"/>
              </a:spcBef>
              <a:spcAft>
                <a:spcPts val="0"/>
              </a:spcAft>
              <a:buSzPts val="1800"/>
              <a:buChar char="●"/>
            </a:pPr>
            <a:r>
              <a:rPr lang="en" sz="1800">
                <a:latin typeface="Playfair Display"/>
                <a:ea typeface="Playfair Display"/>
                <a:cs typeface="Playfair Display"/>
                <a:sym typeface="Playfair Display"/>
              </a:rPr>
              <a:t>A function that lets us describe the evolution of S&amp;P 500 in reaction to a shock in other variables</a:t>
            </a:r>
            <a:endParaRPr sz="1800">
              <a:latin typeface="Playfair Display"/>
              <a:ea typeface="Playfair Display"/>
              <a:cs typeface="Playfair Display"/>
              <a:sym typeface="Playfair Display"/>
            </a:endParaRPr>
          </a:p>
          <a:p>
            <a:pPr marL="457200" lvl="0" indent="-342900" algn="l" rtl="0">
              <a:spcBef>
                <a:spcPts val="0"/>
              </a:spcBef>
              <a:spcAft>
                <a:spcPts val="0"/>
              </a:spcAft>
              <a:buSzPts val="1800"/>
              <a:buChar char="●"/>
            </a:pPr>
            <a:r>
              <a:rPr lang="en" sz="1800">
                <a:latin typeface="Playfair Display"/>
                <a:ea typeface="Playfair Display"/>
                <a:cs typeface="Playfair Display"/>
                <a:sym typeface="Playfair Display"/>
              </a:rPr>
              <a:t>Cumulative IRF</a:t>
            </a:r>
            <a:endParaRPr sz="1800">
              <a:latin typeface="Playfair Display"/>
              <a:ea typeface="Playfair Display"/>
              <a:cs typeface="Playfair Display"/>
              <a:sym typeface="Playfair Display"/>
            </a:endParaRPr>
          </a:p>
          <a:p>
            <a:pPr marL="457200" lvl="0" indent="-330200" algn="just" rtl="0">
              <a:lnSpc>
                <a:spcPct val="115000"/>
              </a:lnSpc>
              <a:spcBef>
                <a:spcPts val="0"/>
              </a:spcBef>
              <a:spcAft>
                <a:spcPts val="0"/>
              </a:spcAft>
              <a:buSzPts val="1600"/>
              <a:buFont typeface="Playfair Display"/>
              <a:buChar char="●"/>
            </a:pPr>
            <a:r>
              <a:rPr lang="en" sz="1600">
                <a:latin typeface="Playfair Display"/>
                <a:ea typeface="Playfair Display"/>
                <a:cs typeface="Playfair Display"/>
                <a:sym typeface="Playfair Display"/>
              </a:rPr>
              <a:t>S&amp;P 500 largely moves up after a unit increase in T-Bill yield. </a:t>
            </a:r>
            <a:endParaRPr sz="1600">
              <a:latin typeface="Playfair Display"/>
              <a:ea typeface="Playfair Display"/>
              <a:cs typeface="Playfair Display"/>
              <a:sym typeface="Playfair Display"/>
            </a:endParaRPr>
          </a:p>
          <a:p>
            <a:pPr marL="457200" lvl="0" indent="-330200" algn="just" rtl="0">
              <a:lnSpc>
                <a:spcPct val="115000"/>
              </a:lnSpc>
              <a:spcBef>
                <a:spcPts val="0"/>
              </a:spcBef>
              <a:spcAft>
                <a:spcPts val="0"/>
              </a:spcAft>
              <a:buSzPts val="1600"/>
              <a:buFont typeface="Playfair Display"/>
              <a:buChar char="●"/>
            </a:pPr>
            <a:r>
              <a:rPr lang="en" sz="1600">
                <a:latin typeface="Playfair Display"/>
                <a:ea typeface="Playfair Display"/>
                <a:cs typeface="Playfair Display"/>
                <a:sym typeface="Playfair Display"/>
              </a:rPr>
              <a:t>Result is significant. </a:t>
            </a:r>
            <a:endParaRPr sz="1800">
              <a:latin typeface="Playfair Display"/>
              <a:ea typeface="Playfair Display"/>
              <a:cs typeface="Playfair Display"/>
              <a:sym typeface="Playfair Display"/>
            </a:endParaRPr>
          </a:p>
        </p:txBody>
      </p:sp>
      <p:cxnSp>
        <p:nvCxnSpPr>
          <p:cNvPr id="849" name="Google Shape;849;p41"/>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850" name="Google Shape;850;p41"/>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851" name="Google Shape;851;p41"/>
          <p:cNvGrpSpPr/>
          <p:nvPr/>
        </p:nvGrpSpPr>
        <p:grpSpPr>
          <a:xfrm>
            <a:off x="8286088" y="3248339"/>
            <a:ext cx="289350" cy="677400"/>
            <a:chOff x="8286088" y="3248339"/>
            <a:chExt cx="289350" cy="677400"/>
          </a:xfrm>
        </p:grpSpPr>
        <p:sp>
          <p:nvSpPr>
            <p:cNvPr id="852" name="Google Shape;852;p41"/>
            <p:cNvSpPr/>
            <p:nvPr/>
          </p:nvSpPr>
          <p:spPr>
            <a:xfrm>
              <a:off x="828608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1"/>
            <p:cNvSpPr/>
            <p:nvPr/>
          </p:nvSpPr>
          <p:spPr>
            <a:xfrm>
              <a:off x="846953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1"/>
            <p:cNvSpPr/>
            <p:nvPr/>
          </p:nvSpPr>
          <p:spPr>
            <a:xfrm>
              <a:off x="828608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1"/>
            <p:cNvSpPr/>
            <p:nvPr/>
          </p:nvSpPr>
          <p:spPr>
            <a:xfrm>
              <a:off x="846953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1"/>
            <p:cNvSpPr/>
            <p:nvPr/>
          </p:nvSpPr>
          <p:spPr>
            <a:xfrm>
              <a:off x="828608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1"/>
            <p:cNvSpPr/>
            <p:nvPr/>
          </p:nvSpPr>
          <p:spPr>
            <a:xfrm>
              <a:off x="846953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1"/>
            <p:cNvSpPr/>
            <p:nvPr/>
          </p:nvSpPr>
          <p:spPr>
            <a:xfrm>
              <a:off x="828608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1"/>
            <p:cNvSpPr/>
            <p:nvPr/>
          </p:nvSpPr>
          <p:spPr>
            <a:xfrm>
              <a:off x="846953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60" name="Google Shape;860;p41"/>
          <p:cNvPicPr preferRelativeResize="0"/>
          <p:nvPr/>
        </p:nvPicPr>
        <p:blipFill rotWithShape="1">
          <a:blip r:embed="rId3">
            <a:alphaModFix/>
          </a:blip>
          <a:srcRect b="40866"/>
          <a:stretch/>
        </p:blipFill>
        <p:spPr>
          <a:xfrm>
            <a:off x="2663150" y="2167275"/>
            <a:ext cx="2366125" cy="2480575"/>
          </a:xfrm>
          <a:prstGeom prst="rect">
            <a:avLst/>
          </a:prstGeom>
          <a:noFill/>
          <a:ln>
            <a:noFill/>
          </a:ln>
        </p:spPr>
      </p:pic>
      <p:pic>
        <p:nvPicPr>
          <p:cNvPr id="861" name="Google Shape;861;p41"/>
          <p:cNvPicPr preferRelativeResize="0"/>
          <p:nvPr/>
        </p:nvPicPr>
        <p:blipFill rotWithShape="1">
          <a:blip r:embed="rId3">
            <a:alphaModFix/>
          </a:blip>
          <a:srcRect t="59361"/>
          <a:stretch/>
        </p:blipFill>
        <p:spPr>
          <a:xfrm>
            <a:off x="5029275" y="2497425"/>
            <a:ext cx="3152125" cy="20402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2"/>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Long Short Term Memory (LSTM)</a:t>
            </a:r>
            <a:endParaRPr/>
          </a:p>
        </p:txBody>
      </p:sp>
      <p:sp>
        <p:nvSpPr>
          <p:cNvPr id="867" name="Google Shape;867;p42"/>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8" name="Google Shape;868;p42"/>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869" name="Google Shape;869;p42"/>
          <p:cNvGrpSpPr/>
          <p:nvPr/>
        </p:nvGrpSpPr>
        <p:grpSpPr>
          <a:xfrm rot="5400000">
            <a:off x="88763" y="1823114"/>
            <a:ext cx="1248900" cy="289350"/>
            <a:chOff x="6967625" y="394825"/>
            <a:chExt cx="1248900" cy="289350"/>
          </a:xfrm>
        </p:grpSpPr>
        <p:sp>
          <p:nvSpPr>
            <p:cNvPr id="870" name="Google Shape;870;p4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84" name="Google Shape;884;p42"/>
          <p:cNvPicPr preferRelativeResize="0"/>
          <p:nvPr/>
        </p:nvPicPr>
        <p:blipFill>
          <a:blip r:embed="rId3">
            <a:alphaModFix/>
          </a:blip>
          <a:stretch>
            <a:fillRect/>
          </a:stretch>
        </p:blipFill>
        <p:spPr>
          <a:xfrm>
            <a:off x="1162700" y="1899762"/>
            <a:ext cx="3374025" cy="1052125"/>
          </a:xfrm>
          <a:prstGeom prst="rect">
            <a:avLst/>
          </a:prstGeom>
          <a:noFill/>
          <a:ln>
            <a:noFill/>
          </a:ln>
        </p:spPr>
      </p:pic>
      <p:pic>
        <p:nvPicPr>
          <p:cNvPr id="885" name="Google Shape;885;p42"/>
          <p:cNvPicPr preferRelativeResize="0"/>
          <p:nvPr/>
        </p:nvPicPr>
        <p:blipFill>
          <a:blip r:embed="rId4">
            <a:alphaModFix/>
          </a:blip>
          <a:stretch>
            <a:fillRect/>
          </a:stretch>
        </p:blipFill>
        <p:spPr>
          <a:xfrm>
            <a:off x="1162700" y="3558450"/>
            <a:ext cx="3397177" cy="1052125"/>
          </a:xfrm>
          <a:prstGeom prst="rect">
            <a:avLst/>
          </a:prstGeom>
          <a:noFill/>
          <a:ln>
            <a:noFill/>
          </a:ln>
        </p:spPr>
      </p:pic>
      <p:pic>
        <p:nvPicPr>
          <p:cNvPr id="886" name="Google Shape;886;p42"/>
          <p:cNvPicPr preferRelativeResize="0"/>
          <p:nvPr/>
        </p:nvPicPr>
        <p:blipFill>
          <a:blip r:embed="rId5">
            <a:alphaModFix/>
          </a:blip>
          <a:stretch>
            <a:fillRect/>
          </a:stretch>
        </p:blipFill>
        <p:spPr>
          <a:xfrm>
            <a:off x="5005350" y="1899761"/>
            <a:ext cx="2832665" cy="1052125"/>
          </a:xfrm>
          <a:prstGeom prst="rect">
            <a:avLst/>
          </a:prstGeom>
          <a:noFill/>
          <a:ln>
            <a:noFill/>
          </a:ln>
        </p:spPr>
      </p:pic>
      <p:pic>
        <p:nvPicPr>
          <p:cNvPr id="887" name="Google Shape;887;p42"/>
          <p:cNvPicPr preferRelativeResize="0"/>
          <p:nvPr/>
        </p:nvPicPr>
        <p:blipFill>
          <a:blip r:embed="rId6">
            <a:alphaModFix/>
          </a:blip>
          <a:stretch>
            <a:fillRect/>
          </a:stretch>
        </p:blipFill>
        <p:spPr>
          <a:xfrm>
            <a:off x="4998523" y="3558450"/>
            <a:ext cx="2832676" cy="1046402"/>
          </a:xfrm>
          <a:prstGeom prst="rect">
            <a:avLst/>
          </a:prstGeom>
          <a:noFill/>
          <a:ln>
            <a:noFill/>
          </a:ln>
        </p:spPr>
      </p:pic>
      <p:sp>
        <p:nvSpPr>
          <p:cNvPr id="888" name="Google Shape;888;p42"/>
          <p:cNvSpPr txBox="1"/>
          <p:nvPr/>
        </p:nvSpPr>
        <p:spPr>
          <a:xfrm>
            <a:off x="1162700" y="1231200"/>
            <a:ext cx="3374100" cy="76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191919"/>
                </a:solidFill>
                <a:latin typeface="Roboto"/>
                <a:ea typeface="Roboto"/>
                <a:cs typeface="Roboto"/>
                <a:sym typeface="Roboto"/>
              </a:rPr>
              <a:t>1) Forget Gate</a:t>
            </a:r>
            <a:endParaRPr sz="1800" b="1">
              <a:solidFill>
                <a:srgbClr val="191919"/>
              </a:solidFill>
              <a:latin typeface="Roboto"/>
              <a:ea typeface="Roboto"/>
              <a:cs typeface="Roboto"/>
              <a:sym typeface="Roboto"/>
            </a:endParaRPr>
          </a:p>
          <a:p>
            <a:pPr marL="0" lvl="0" indent="0" algn="ctr" rtl="0">
              <a:spcBef>
                <a:spcPts val="0"/>
              </a:spcBef>
              <a:spcAft>
                <a:spcPts val="0"/>
              </a:spcAft>
              <a:buNone/>
            </a:pPr>
            <a:r>
              <a:rPr lang="en">
                <a:solidFill>
                  <a:srgbClr val="191919"/>
                </a:solidFill>
                <a:latin typeface="Roboto"/>
                <a:ea typeface="Roboto"/>
                <a:cs typeface="Roboto"/>
                <a:sym typeface="Roboto"/>
              </a:rPr>
              <a:t>Keeps or forgets info from previous step</a:t>
            </a:r>
            <a:endParaRPr>
              <a:solidFill>
                <a:srgbClr val="191919"/>
              </a:solidFill>
              <a:latin typeface="Roboto"/>
              <a:ea typeface="Roboto"/>
              <a:cs typeface="Roboto"/>
              <a:sym typeface="Roboto"/>
            </a:endParaRPr>
          </a:p>
        </p:txBody>
      </p:sp>
      <p:sp>
        <p:nvSpPr>
          <p:cNvPr id="889" name="Google Shape;889;p42"/>
          <p:cNvSpPr txBox="1"/>
          <p:nvPr/>
        </p:nvSpPr>
        <p:spPr>
          <a:xfrm>
            <a:off x="4734638" y="1231200"/>
            <a:ext cx="3374100" cy="76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191919"/>
                </a:solidFill>
                <a:latin typeface="Roboto"/>
                <a:ea typeface="Roboto"/>
                <a:cs typeface="Roboto"/>
                <a:sym typeface="Roboto"/>
              </a:rPr>
              <a:t>3) Cell State</a:t>
            </a:r>
            <a:endParaRPr sz="1800" b="1">
              <a:solidFill>
                <a:srgbClr val="191919"/>
              </a:solidFill>
              <a:latin typeface="Roboto"/>
              <a:ea typeface="Roboto"/>
              <a:cs typeface="Roboto"/>
              <a:sym typeface="Roboto"/>
            </a:endParaRPr>
          </a:p>
          <a:p>
            <a:pPr marL="0" lvl="0" indent="0" algn="ctr" rtl="0">
              <a:spcBef>
                <a:spcPts val="0"/>
              </a:spcBef>
              <a:spcAft>
                <a:spcPts val="0"/>
              </a:spcAft>
              <a:buNone/>
            </a:pPr>
            <a:r>
              <a:rPr lang="en">
                <a:solidFill>
                  <a:srgbClr val="191919"/>
                </a:solidFill>
                <a:latin typeface="Roboto"/>
                <a:ea typeface="Roboto"/>
                <a:cs typeface="Roboto"/>
                <a:sym typeface="Roboto"/>
              </a:rPr>
              <a:t>Gets updated with new info</a:t>
            </a:r>
            <a:endParaRPr>
              <a:solidFill>
                <a:srgbClr val="191919"/>
              </a:solidFill>
              <a:latin typeface="Roboto"/>
              <a:ea typeface="Roboto"/>
              <a:cs typeface="Roboto"/>
              <a:sym typeface="Roboto"/>
            </a:endParaRPr>
          </a:p>
        </p:txBody>
      </p:sp>
      <p:sp>
        <p:nvSpPr>
          <p:cNvPr id="890" name="Google Shape;890;p42"/>
          <p:cNvSpPr txBox="1"/>
          <p:nvPr/>
        </p:nvSpPr>
        <p:spPr>
          <a:xfrm>
            <a:off x="1162700" y="2831400"/>
            <a:ext cx="3374100" cy="76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191919"/>
                </a:solidFill>
                <a:latin typeface="Roboto"/>
                <a:ea typeface="Roboto"/>
                <a:cs typeface="Roboto"/>
                <a:sym typeface="Roboto"/>
              </a:rPr>
              <a:t>2) Input Gate</a:t>
            </a:r>
            <a:endParaRPr sz="1800" b="1">
              <a:solidFill>
                <a:srgbClr val="191919"/>
              </a:solidFill>
              <a:latin typeface="Roboto"/>
              <a:ea typeface="Roboto"/>
              <a:cs typeface="Roboto"/>
              <a:sym typeface="Roboto"/>
            </a:endParaRPr>
          </a:p>
          <a:p>
            <a:pPr marL="0" lvl="0" indent="0" algn="ctr" rtl="0">
              <a:spcBef>
                <a:spcPts val="0"/>
              </a:spcBef>
              <a:spcAft>
                <a:spcPts val="0"/>
              </a:spcAft>
              <a:buNone/>
            </a:pPr>
            <a:r>
              <a:rPr lang="en">
                <a:solidFill>
                  <a:srgbClr val="191919"/>
                </a:solidFill>
                <a:latin typeface="Roboto"/>
                <a:ea typeface="Roboto"/>
                <a:cs typeface="Roboto"/>
                <a:sym typeface="Roboto"/>
              </a:rPr>
              <a:t>Determines importance of new info </a:t>
            </a:r>
            <a:endParaRPr>
              <a:solidFill>
                <a:srgbClr val="191919"/>
              </a:solidFill>
              <a:latin typeface="Roboto"/>
              <a:ea typeface="Roboto"/>
              <a:cs typeface="Roboto"/>
              <a:sym typeface="Roboto"/>
            </a:endParaRPr>
          </a:p>
        </p:txBody>
      </p:sp>
      <p:sp>
        <p:nvSpPr>
          <p:cNvPr id="891" name="Google Shape;891;p42"/>
          <p:cNvSpPr txBox="1"/>
          <p:nvPr/>
        </p:nvSpPr>
        <p:spPr>
          <a:xfrm>
            <a:off x="4658450" y="2831400"/>
            <a:ext cx="3543900" cy="7686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1800" b="1">
                <a:solidFill>
                  <a:srgbClr val="191919"/>
                </a:solidFill>
                <a:latin typeface="Roboto"/>
                <a:ea typeface="Roboto"/>
                <a:cs typeface="Roboto"/>
                <a:sym typeface="Roboto"/>
              </a:rPr>
              <a:t>4) Output Gate</a:t>
            </a:r>
            <a:endParaRPr sz="1800" b="1">
              <a:solidFill>
                <a:srgbClr val="191919"/>
              </a:solidFill>
              <a:latin typeface="Roboto"/>
              <a:ea typeface="Roboto"/>
              <a:cs typeface="Roboto"/>
              <a:sym typeface="Roboto"/>
            </a:endParaRPr>
          </a:p>
          <a:p>
            <a:pPr marL="0" lvl="0" indent="0" algn="ctr" rtl="0">
              <a:spcBef>
                <a:spcPts val="0"/>
              </a:spcBef>
              <a:spcAft>
                <a:spcPts val="0"/>
              </a:spcAft>
              <a:buNone/>
            </a:pPr>
            <a:r>
              <a:rPr lang="en">
                <a:solidFill>
                  <a:srgbClr val="191919"/>
                </a:solidFill>
                <a:latin typeface="Roboto"/>
                <a:ea typeface="Roboto"/>
                <a:cs typeface="Roboto"/>
                <a:sym typeface="Roboto"/>
              </a:rPr>
              <a:t>Decides which parts of cell state to output</a:t>
            </a:r>
            <a:endParaRPr>
              <a:solidFill>
                <a:srgbClr val="191919"/>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43"/>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LSTM Model Architecture</a:t>
            </a:r>
            <a:endParaRPr/>
          </a:p>
        </p:txBody>
      </p:sp>
      <p:grpSp>
        <p:nvGrpSpPr>
          <p:cNvPr id="897" name="Google Shape;897;p43"/>
          <p:cNvGrpSpPr/>
          <p:nvPr/>
        </p:nvGrpSpPr>
        <p:grpSpPr>
          <a:xfrm rot="-5400000">
            <a:off x="7053942" y="-1380678"/>
            <a:ext cx="3151531" cy="3151531"/>
            <a:chOff x="269239" y="624399"/>
            <a:chExt cx="2386800" cy="2386800"/>
          </a:xfrm>
        </p:grpSpPr>
        <p:sp>
          <p:nvSpPr>
            <p:cNvPr id="898" name="Google Shape;898;p43"/>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 name="Google Shape;900;p43"/>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1" name="Google Shape;901;p43"/>
          <p:cNvGrpSpPr/>
          <p:nvPr/>
        </p:nvGrpSpPr>
        <p:grpSpPr>
          <a:xfrm rot="5400000">
            <a:off x="88763" y="1823114"/>
            <a:ext cx="1248900" cy="289350"/>
            <a:chOff x="6967625" y="394825"/>
            <a:chExt cx="1248900" cy="289350"/>
          </a:xfrm>
        </p:grpSpPr>
        <p:sp>
          <p:nvSpPr>
            <p:cNvPr id="902" name="Google Shape;902;p43"/>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43"/>
          <p:cNvSpPr/>
          <p:nvPr/>
        </p:nvSpPr>
        <p:spPr>
          <a:xfrm>
            <a:off x="1969225" y="3261600"/>
            <a:ext cx="1568400" cy="474900"/>
          </a:xfrm>
          <a:prstGeom prst="roundRect">
            <a:avLst>
              <a:gd name="adj" fmla="val 16667"/>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B45F06"/>
                </a:solidFill>
              </a:rPr>
              <a:t>LSTM Cell</a:t>
            </a:r>
            <a:endParaRPr sz="1800" b="1">
              <a:solidFill>
                <a:srgbClr val="B45F06"/>
              </a:solidFill>
            </a:endParaRPr>
          </a:p>
        </p:txBody>
      </p:sp>
      <p:sp>
        <p:nvSpPr>
          <p:cNvPr id="917" name="Google Shape;917;p43"/>
          <p:cNvSpPr/>
          <p:nvPr/>
        </p:nvSpPr>
        <p:spPr>
          <a:xfrm>
            <a:off x="3889950" y="3261600"/>
            <a:ext cx="1568400" cy="474900"/>
          </a:xfrm>
          <a:prstGeom prst="roundRect">
            <a:avLst>
              <a:gd name="adj" fmla="val 16667"/>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B45F06"/>
                </a:solidFill>
              </a:rPr>
              <a:t>LSTM Cell</a:t>
            </a:r>
            <a:endParaRPr sz="1800" b="1">
              <a:solidFill>
                <a:srgbClr val="B45F06"/>
              </a:solidFill>
            </a:endParaRPr>
          </a:p>
        </p:txBody>
      </p:sp>
      <p:sp>
        <p:nvSpPr>
          <p:cNvPr id="918" name="Google Shape;918;p43"/>
          <p:cNvSpPr txBox="1"/>
          <p:nvPr/>
        </p:nvSpPr>
        <p:spPr>
          <a:xfrm>
            <a:off x="1025775" y="3262050"/>
            <a:ext cx="48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B45F06"/>
                </a:solidFill>
                <a:latin typeface="Open Sans"/>
                <a:ea typeface="Open Sans"/>
                <a:cs typeface="Open Sans"/>
                <a:sym typeface="Open Sans"/>
              </a:rPr>
              <a:t>…</a:t>
            </a:r>
            <a:endParaRPr sz="2400" b="1">
              <a:solidFill>
                <a:srgbClr val="B45F06"/>
              </a:solidFill>
              <a:latin typeface="Open Sans"/>
              <a:ea typeface="Open Sans"/>
              <a:cs typeface="Open Sans"/>
              <a:sym typeface="Open Sans"/>
            </a:endParaRPr>
          </a:p>
        </p:txBody>
      </p:sp>
      <p:sp>
        <p:nvSpPr>
          <p:cNvPr id="919" name="Google Shape;919;p43"/>
          <p:cNvSpPr/>
          <p:nvPr/>
        </p:nvSpPr>
        <p:spPr>
          <a:xfrm>
            <a:off x="5810675" y="3261600"/>
            <a:ext cx="1568400" cy="474900"/>
          </a:xfrm>
          <a:prstGeom prst="roundRect">
            <a:avLst>
              <a:gd name="adj" fmla="val 16667"/>
            </a:avLst>
          </a:prstGeom>
          <a:solidFill>
            <a:srgbClr val="FFF2CC"/>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B45F06"/>
                </a:solidFill>
              </a:rPr>
              <a:t>LSTM Cell</a:t>
            </a:r>
            <a:endParaRPr sz="1800" b="1">
              <a:solidFill>
                <a:srgbClr val="B45F06"/>
              </a:solidFill>
            </a:endParaRPr>
          </a:p>
        </p:txBody>
      </p:sp>
      <p:cxnSp>
        <p:nvCxnSpPr>
          <p:cNvPr id="920" name="Google Shape;920;p43"/>
          <p:cNvCxnSpPr>
            <a:stCxn id="916" idx="0"/>
          </p:cNvCxnSpPr>
          <p:nvPr/>
        </p:nvCxnSpPr>
        <p:spPr>
          <a:xfrm rot="10800000" flipH="1">
            <a:off x="2753425" y="2938200"/>
            <a:ext cx="4200" cy="323400"/>
          </a:xfrm>
          <a:prstGeom prst="straightConnector1">
            <a:avLst/>
          </a:prstGeom>
          <a:noFill/>
          <a:ln w="9525" cap="flat" cmpd="sng">
            <a:solidFill>
              <a:srgbClr val="695D46"/>
            </a:solidFill>
            <a:prstDash val="solid"/>
            <a:round/>
            <a:headEnd type="none" w="med" len="med"/>
            <a:tailEnd type="triangle" w="med" len="med"/>
          </a:ln>
        </p:spPr>
      </p:cxnSp>
      <p:cxnSp>
        <p:nvCxnSpPr>
          <p:cNvPr id="921" name="Google Shape;921;p43"/>
          <p:cNvCxnSpPr/>
          <p:nvPr/>
        </p:nvCxnSpPr>
        <p:spPr>
          <a:xfrm rot="10800000" flipH="1">
            <a:off x="3537625" y="3416250"/>
            <a:ext cx="363000" cy="2400"/>
          </a:xfrm>
          <a:prstGeom prst="straightConnector1">
            <a:avLst/>
          </a:prstGeom>
          <a:noFill/>
          <a:ln w="9525" cap="flat" cmpd="sng">
            <a:solidFill>
              <a:srgbClr val="695D46"/>
            </a:solidFill>
            <a:prstDash val="solid"/>
            <a:round/>
            <a:headEnd type="none" w="med" len="med"/>
            <a:tailEnd type="triangle" w="med" len="med"/>
          </a:ln>
        </p:spPr>
      </p:cxnSp>
      <p:cxnSp>
        <p:nvCxnSpPr>
          <p:cNvPr id="922" name="Google Shape;922;p43"/>
          <p:cNvCxnSpPr/>
          <p:nvPr/>
        </p:nvCxnSpPr>
        <p:spPr>
          <a:xfrm rot="10800000" flipH="1">
            <a:off x="3537625" y="3661025"/>
            <a:ext cx="363000" cy="2400"/>
          </a:xfrm>
          <a:prstGeom prst="straightConnector1">
            <a:avLst/>
          </a:prstGeom>
          <a:noFill/>
          <a:ln w="9525" cap="flat" cmpd="sng">
            <a:solidFill>
              <a:srgbClr val="695D46"/>
            </a:solidFill>
            <a:prstDash val="solid"/>
            <a:round/>
            <a:headEnd type="none" w="med" len="med"/>
            <a:tailEnd type="triangle" w="med" len="med"/>
          </a:ln>
        </p:spPr>
      </p:cxnSp>
      <p:cxnSp>
        <p:nvCxnSpPr>
          <p:cNvPr id="923" name="Google Shape;923;p43"/>
          <p:cNvCxnSpPr/>
          <p:nvPr/>
        </p:nvCxnSpPr>
        <p:spPr>
          <a:xfrm rot="10800000" flipH="1">
            <a:off x="5458350" y="3415513"/>
            <a:ext cx="363000" cy="2400"/>
          </a:xfrm>
          <a:prstGeom prst="straightConnector1">
            <a:avLst/>
          </a:prstGeom>
          <a:noFill/>
          <a:ln w="9525" cap="flat" cmpd="sng">
            <a:solidFill>
              <a:srgbClr val="695D46"/>
            </a:solidFill>
            <a:prstDash val="solid"/>
            <a:round/>
            <a:headEnd type="none" w="med" len="med"/>
            <a:tailEnd type="triangle" w="med" len="med"/>
          </a:ln>
        </p:spPr>
      </p:cxnSp>
      <p:cxnSp>
        <p:nvCxnSpPr>
          <p:cNvPr id="924" name="Google Shape;924;p43"/>
          <p:cNvCxnSpPr/>
          <p:nvPr/>
        </p:nvCxnSpPr>
        <p:spPr>
          <a:xfrm rot="10800000" flipH="1">
            <a:off x="5458350" y="3660288"/>
            <a:ext cx="363000" cy="2400"/>
          </a:xfrm>
          <a:prstGeom prst="straightConnector1">
            <a:avLst/>
          </a:prstGeom>
          <a:noFill/>
          <a:ln w="9525" cap="flat" cmpd="sng">
            <a:solidFill>
              <a:srgbClr val="695D46"/>
            </a:solidFill>
            <a:prstDash val="solid"/>
            <a:round/>
            <a:headEnd type="none" w="med" len="med"/>
            <a:tailEnd type="triangle" w="med" len="med"/>
          </a:ln>
        </p:spPr>
      </p:cxnSp>
      <p:cxnSp>
        <p:nvCxnSpPr>
          <p:cNvPr id="925" name="Google Shape;925;p43"/>
          <p:cNvCxnSpPr/>
          <p:nvPr/>
        </p:nvCxnSpPr>
        <p:spPr>
          <a:xfrm rot="10800000" flipH="1">
            <a:off x="7379075" y="3415513"/>
            <a:ext cx="363000" cy="2400"/>
          </a:xfrm>
          <a:prstGeom prst="straightConnector1">
            <a:avLst/>
          </a:prstGeom>
          <a:noFill/>
          <a:ln w="9525" cap="flat" cmpd="sng">
            <a:solidFill>
              <a:srgbClr val="695D46"/>
            </a:solidFill>
            <a:prstDash val="solid"/>
            <a:round/>
            <a:headEnd type="none" w="med" len="med"/>
            <a:tailEnd type="triangle" w="med" len="med"/>
          </a:ln>
        </p:spPr>
      </p:cxnSp>
      <p:cxnSp>
        <p:nvCxnSpPr>
          <p:cNvPr id="926" name="Google Shape;926;p43"/>
          <p:cNvCxnSpPr/>
          <p:nvPr/>
        </p:nvCxnSpPr>
        <p:spPr>
          <a:xfrm rot="10800000" flipH="1">
            <a:off x="7379075" y="3660288"/>
            <a:ext cx="363000" cy="2400"/>
          </a:xfrm>
          <a:prstGeom prst="straightConnector1">
            <a:avLst/>
          </a:prstGeom>
          <a:noFill/>
          <a:ln w="9525" cap="flat" cmpd="sng">
            <a:solidFill>
              <a:srgbClr val="695D46"/>
            </a:solidFill>
            <a:prstDash val="solid"/>
            <a:round/>
            <a:headEnd type="none" w="med" len="med"/>
            <a:tailEnd type="triangle" w="med" len="med"/>
          </a:ln>
        </p:spPr>
      </p:cxnSp>
      <p:cxnSp>
        <p:nvCxnSpPr>
          <p:cNvPr id="927" name="Google Shape;927;p43"/>
          <p:cNvCxnSpPr/>
          <p:nvPr/>
        </p:nvCxnSpPr>
        <p:spPr>
          <a:xfrm rot="10800000" flipH="1">
            <a:off x="1616900" y="3415513"/>
            <a:ext cx="363000" cy="2400"/>
          </a:xfrm>
          <a:prstGeom prst="straightConnector1">
            <a:avLst/>
          </a:prstGeom>
          <a:noFill/>
          <a:ln w="9525" cap="flat" cmpd="sng">
            <a:solidFill>
              <a:srgbClr val="695D46"/>
            </a:solidFill>
            <a:prstDash val="solid"/>
            <a:round/>
            <a:headEnd type="none" w="med" len="med"/>
            <a:tailEnd type="triangle" w="med" len="med"/>
          </a:ln>
        </p:spPr>
      </p:cxnSp>
      <p:cxnSp>
        <p:nvCxnSpPr>
          <p:cNvPr id="928" name="Google Shape;928;p43"/>
          <p:cNvCxnSpPr/>
          <p:nvPr/>
        </p:nvCxnSpPr>
        <p:spPr>
          <a:xfrm rot="10800000" flipH="1">
            <a:off x="1616900" y="3660288"/>
            <a:ext cx="363000" cy="2400"/>
          </a:xfrm>
          <a:prstGeom prst="straightConnector1">
            <a:avLst/>
          </a:prstGeom>
          <a:noFill/>
          <a:ln w="9525" cap="flat" cmpd="sng">
            <a:solidFill>
              <a:srgbClr val="695D46"/>
            </a:solidFill>
            <a:prstDash val="solid"/>
            <a:round/>
            <a:headEnd type="none" w="med" len="med"/>
            <a:tailEnd type="triangle" w="med" len="med"/>
          </a:ln>
        </p:spPr>
      </p:cxnSp>
      <p:cxnSp>
        <p:nvCxnSpPr>
          <p:cNvPr id="929" name="Google Shape;929;p43"/>
          <p:cNvCxnSpPr/>
          <p:nvPr/>
        </p:nvCxnSpPr>
        <p:spPr>
          <a:xfrm rot="10800000" flipH="1">
            <a:off x="4672050" y="2938200"/>
            <a:ext cx="4200" cy="323400"/>
          </a:xfrm>
          <a:prstGeom prst="straightConnector1">
            <a:avLst/>
          </a:prstGeom>
          <a:noFill/>
          <a:ln w="9525" cap="flat" cmpd="sng">
            <a:solidFill>
              <a:srgbClr val="695D46"/>
            </a:solidFill>
            <a:prstDash val="solid"/>
            <a:round/>
            <a:headEnd type="none" w="med" len="med"/>
            <a:tailEnd type="triangle" w="med" len="med"/>
          </a:ln>
        </p:spPr>
      </p:cxnSp>
      <p:cxnSp>
        <p:nvCxnSpPr>
          <p:cNvPr id="930" name="Google Shape;930;p43"/>
          <p:cNvCxnSpPr/>
          <p:nvPr/>
        </p:nvCxnSpPr>
        <p:spPr>
          <a:xfrm rot="10800000" flipH="1">
            <a:off x="6590675" y="2938200"/>
            <a:ext cx="4200" cy="323400"/>
          </a:xfrm>
          <a:prstGeom prst="straightConnector1">
            <a:avLst/>
          </a:prstGeom>
          <a:noFill/>
          <a:ln w="9525" cap="flat" cmpd="sng">
            <a:solidFill>
              <a:srgbClr val="695D46"/>
            </a:solidFill>
            <a:prstDash val="solid"/>
            <a:round/>
            <a:headEnd type="none" w="med" len="med"/>
            <a:tailEnd type="triangle" w="med" len="med"/>
          </a:ln>
        </p:spPr>
      </p:cxnSp>
      <p:cxnSp>
        <p:nvCxnSpPr>
          <p:cNvPr id="931" name="Google Shape;931;p43"/>
          <p:cNvCxnSpPr/>
          <p:nvPr/>
        </p:nvCxnSpPr>
        <p:spPr>
          <a:xfrm rot="10800000" flipH="1">
            <a:off x="2757625" y="3753400"/>
            <a:ext cx="4200" cy="323400"/>
          </a:xfrm>
          <a:prstGeom prst="straightConnector1">
            <a:avLst/>
          </a:prstGeom>
          <a:noFill/>
          <a:ln w="9525" cap="flat" cmpd="sng">
            <a:solidFill>
              <a:srgbClr val="695D46"/>
            </a:solidFill>
            <a:prstDash val="solid"/>
            <a:round/>
            <a:headEnd type="none" w="med" len="med"/>
            <a:tailEnd type="triangle" w="med" len="med"/>
          </a:ln>
        </p:spPr>
      </p:cxnSp>
      <p:cxnSp>
        <p:nvCxnSpPr>
          <p:cNvPr id="932" name="Google Shape;932;p43"/>
          <p:cNvCxnSpPr/>
          <p:nvPr/>
        </p:nvCxnSpPr>
        <p:spPr>
          <a:xfrm rot="10800000" flipH="1">
            <a:off x="4676250" y="3753400"/>
            <a:ext cx="4200" cy="323400"/>
          </a:xfrm>
          <a:prstGeom prst="straightConnector1">
            <a:avLst/>
          </a:prstGeom>
          <a:noFill/>
          <a:ln w="9525" cap="flat" cmpd="sng">
            <a:solidFill>
              <a:srgbClr val="695D46"/>
            </a:solidFill>
            <a:prstDash val="solid"/>
            <a:round/>
            <a:headEnd type="none" w="med" len="med"/>
            <a:tailEnd type="triangle" w="med" len="med"/>
          </a:ln>
        </p:spPr>
      </p:cxnSp>
      <p:cxnSp>
        <p:nvCxnSpPr>
          <p:cNvPr id="933" name="Google Shape;933;p43"/>
          <p:cNvCxnSpPr/>
          <p:nvPr/>
        </p:nvCxnSpPr>
        <p:spPr>
          <a:xfrm rot="10800000" flipH="1">
            <a:off x="6594875" y="3753400"/>
            <a:ext cx="4200" cy="323400"/>
          </a:xfrm>
          <a:prstGeom prst="straightConnector1">
            <a:avLst/>
          </a:prstGeom>
          <a:noFill/>
          <a:ln w="9525" cap="flat" cmpd="sng">
            <a:solidFill>
              <a:srgbClr val="695D46"/>
            </a:solidFill>
            <a:prstDash val="solid"/>
            <a:round/>
            <a:headEnd type="none" w="med" len="med"/>
            <a:tailEnd type="triangle" w="med" len="med"/>
          </a:ln>
        </p:spPr>
      </p:cxnSp>
      <p:sp>
        <p:nvSpPr>
          <p:cNvPr id="934" name="Google Shape;934;p43"/>
          <p:cNvSpPr txBox="1"/>
          <p:nvPr/>
        </p:nvSpPr>
        <p:spPr>
          <a:xfrm>
            <a:off x="7761525" y="3490650"/>
            <a:ext cx="48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solidFill>
                  <a:srgbClr val="B45F06"/>
                </a:solidFill>
                <a:latin typeface="Open Sans"/>
                <a:ea typeface="Open Sans"/>
                <a:cs typeface="Open Sans"/>
                <a:sym typeface="Open Sans"/>
              </a:rPr>
              <a:t>…</a:t>
            </a:r>
            <a:endParaRPr sz="2400" b="1">
              <a:solidFill>
                <a:srgbClr val="B45F06"/>
              </a:solidFill>
              <a:latin typeface="Open Sans"/>
              <a:ea typeface="Open Sans"/>
              <a:cs typeface="Open Sans"/>
              <a:sym typeface="Open Sans"/>
            </a:endParaRPr>
          </a:p>
        </p:txBody>
      </p:sp>
      <p:cxnSp>
        <p:nvCxnSpPr>
          <p:cNvPr id="935" name="Google Shape;935;p43"/>
          <p:cNvCxnSpPr/>
          <p:nvPr/>
        </p:nvCxnSpPr>
        <p:spPr>
          <a:xfrm rot="10800000" flipH="1">
            <a:off x="1189875" y="3968550"/>
            <a:ext cx="4200" cy="323400"/>
          </a:xfrm>
          <a:prstGeom prst="straightConnector1">
            <a:avLst/>
          </a:prstGeom>
          <a:noFill/>
          <a:ln w="9525" cap="flat" cmpd="sng">
            <a:solidFill>
              <a:srgbClr val="695D46"/>
            </a:solidFill>
            <a:prstDash val="solid"/>
            <a:round/>
            <a:headEnd type="none" w="med" len="med"/>
            <a:tailEnd type="triangle" w="med" len="med"/>
          </a:ln>
        </p:spPr>
      </p:cxnSp>
      <p:cxnSp>
        <p:nvCxnSpPr>
          <p:cNvPr id="936" name="Google Shape;936;p43"/>
          <p:cNvCxnSpPr/>
          <p:nvPr/>
        </p:nvCxnSpPr>
        <p:spPr>
          <a:xfrm rot="10800000" flipH="1">
            <a:off x="8001825" y="3968550"/>
            <a:ext cx="4200" cy="323400"/>
          </a:xfrm>
          <a:prstGeom prst="straightConnector1">
            <a:avLst/>
          </a:prstGeom>
          <a:noFill/>
          <a:ln w="9525" cap="flat" cmpd="sng">
            <a:solidFill>
              <a:srgbClr val="695D46"/>
            </a:solidFill>
            <a:prstDash val="solid"/>
            <a:round/>
            <a:headEnd type="none" w="med" len="med"/>
            <a:tailEnd type="triangle" w="med" len="med"/>
          </a:ln>
        </p:spPr>
      </p:cxnSp>
      <p:sp>
        <p:nvSpPr>
          <p:cNvPr id="937" name="Google Shape;937;p43"/>
          <p:cNvSpPr/>
          <p:nvPr/>
        </p:nvSpPr>
        <p:spPr>
          <a:xfrm>
            <a:off x="1969225" y="2628775"/>
            <a:ext cx="5409900" cy="333000"/>
          </a:xfrm>
          <a:prstGeom prst="roundRect">
            <a:avLst>
              <a:gd name="adj" fmla="val 16667"/>
            </a:avLst>
          </a:prstGeom>
          <a:solidFill>
            <a:srgbClr val="C9DAF8"/>
          </a:solidFill>
          <a:ln w="19050"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C4587"/>
                </a:solidFill>
              </a:rPr>
              <a:t>Dropout Layer</a:t>
            </a:r>
            <a:endParaRPr sz="1800" b="1">
              <a:solidFill>
                <a:srgbClr val="1C4587"/>
              </a:solidFill>
            </a:endParaRPr>
          </a:p>
        </p:txBody>
      </p:sp>
      <p:cxnSp>
        <p:nvCxnSpPr>
          <p:cNvPr id="938" name="Google Shape;938;p43"/>
          <p:cNvCxnSpPr/>
          <p:nvPr/>
        </p:nvCxnSpPr>
        <p:spPr>
          <a:xfrm rot="10800000" flipH="1">
            <a:off x="2757625" y="2327625"/>
            <a:ext cx="4200" cy="323400"/>
          </a:xfrm>
          <a:prstGeom prst="straightConnector1">
            <a:avLst/>
          </a:prstGeom>
          <a:noFill/>
          <a:ln w="9525" cap="flat" cmpd="sng">
            <a:solidFill>
              <a:srgbClr val="695D46"/>
            </a:solidFill>
            <a:prstDash val="solid"/>
            <a:round/>
            <a:headEnd type="none" w="med" len="med"/>
            <a:tailEnd type="triangle" w="med" len="med"/>
          </a:ln>
        </p:spPr>
      </p:cxnSp>
      <p:cxnSp>
        <p:nvCxnSpPr>
          <p:cNvPr id="939" name="Google Shape;939;p43"/>
          <p:cNvCxnSpPr/>
          <p:nvPr/>
        </p:nvCxnSpPr>
        <p:spPr>
          <a:xfrm rot="10800000" flipH="1">
            <a:off x="4676250" y="2327625"/>
            <a:ext cx="4200" cy="323400"/>
          </a:xfrm>
          <a:prstGeom prst="straightConnector1">
            <a:avLst/>
          </a:prstGeom>
          <a:noFill/>
          <a:ln w="9525" cap="flat" cmpd="sng">
            <a:solidFill>
              <a:srgbClr val="695D46"/>
            </a:solidFill>
            <a:prstDash val="solid"/>
            <a:round/>
            <a:headEnd type="none" w="med" len="med"/>
            <a:tailEnd type="triangle" w="med" len="med"/>
          </a:ln>
        </p:spPr>
      </p:cxnSp>
      <p:cxnSp>
        <p:nvCxnSpPr>
          <p:cNvPr id="940" name="Google Shape;940;p43"/>
          <p:cNvCxnSpPr/>
          <p:nvPr/>
        </p:nvCxnSpPr>
        <p:spPr>
          <a:xfrm rot="10800000" flipH="1">
            <a:off x="6594875" y="2327625"/>
            <a:ext cx="4200" cy="323400"/>
          </a:xfrm>
          <a:prstGeom prst="straightConnector1">
            <a:avLst/>
          </a:prstGeom>
          <a:noFill/>
          <a:ln w="9525" cap="flat" cmpd="sng">
            <a:solidFill>
              <a:srgbClr val="695D46"/>
            </a:solidFill>
            <a:prstDash val="solid"/>
            <a:round/>
            <a:headEnd type="none" w="med" len="med"/>
            <a:tailEnd type="triangle" w="med" len="med"/>
          </a:ln>
        </p:spPr>
      </p:cxnSp>
      <p:sp>
        <p:nvSpPr>
          <p:cNvPr id="941" name="Google Shape;941;p43"/>
          <p:cNvSpPr/>
          <p:nvPr/>
        </p:nvSpPr>
        <p:spPr>
          <a:xfrm>
            <a:off x="1947450" y="1980850"/>
            <a:ext cx="5409900" cy="333000"/>
          </a:xfrm>
          <a:prstGeom prst="roundRect">
            <a:avLst>
              <a:gd name="adj" fmla="val 16667"/>
            </a:avLst>
          </a:prstGeom>
          <a:solidFill>
            <a:srgbClr val="D9EAD3"/>
          </a:solidFill>
          <a:ln w="1905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38761D"/>
                </a:solidFill>
              </a:rPr>
              <a:t>Dense Layer</a:t>
            </a:r>
            <a:endParaRPr sz="1800" b="1">
              <a:solidFill>
                <a:srgbClr val="38761D"/>
              </a:solidFill>
            </a:endParaRPr>
          </a:p>
        </p:txBody>
      </p:sp>
      <p:cxnSp>
        <p:nvCxnSpPr>
          <p:cNvPr id="942" name="Google Shape;942;p43"/>
          <p:cNvCxnSpPr/>
          <p:nvPr/>
        </p:nvCxnSpPr>
        <p:spPr>
          <a:xfrm rot="10800000" flipH="1">
            <a:off x="4646125" y="1657450"/>
            <a:ext cx="4200" cy="323400"/>
          </a:xfrm>
          <a:prstGeom prst="straightConnector1">
            <a:avLst/>
          </a:prstGeom>
          <a:noFill/>
          <a:ln w="9525" cap="flat" cmpd="sng">
            <a:solidFill>
              <a:srgbClr val="695D46"/>
            </a:solidFill>
            <a:prstDash val="solid"/>
            <a:round/>
            <a:headEnd type="none" w="med" len="med"/>
            <a:tailEnd type="triangle" w="med" len="med"/>
          </a:ln>
        </p:spPr>
      </p:cxnSp>
      <p:sp>
        <p:nvSpPr>
          <p:cNvPr id="943" name="Google Shape;943;p43"/>
          <p:cNvSpPr txBox="1"/>
          <p:nvPr/>
        </p:nvSpPr>
        <p:spPr>
          <a:xfrm>
            <a:off x="4231050" y="1361825"/>
            <a:ext cx="84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Output</a:t>
            </a:r>
            <a:endParaRPr b="1">
              <a:solidFill>
                <a:srgbClr val="695D46"/>
              </a:solidFill>
              <a:latin typeface="Open Sans"/>
              <a:ea typeface="Open Sans"/>
              <a:cs typeface="Open Sans"/>
              <a:sym typeface="Open Sans"/>
            </a:endParaRPr>
          </a:p>
        </p:txBody>
      </p:sp>
      <p:sp>
        <p:nvSpPr>
          <p:cNvPr id="944" name="Google Shape;944;p43"/>
          <p:cNvSpPr txBox="1"/>
          <p:nvPr/>
        </p:nvSpPr>
        <p:spPr>
          <a:xfrm>
            <a:off x="1434375" y="2956313"/>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C</a:t>
            </a:r>
            <a:r>
              <a:rPr lang="en" b="1" baseline="-25000">
                <a:solidFill>
                  <a:srgbClr val="695D46"/>
                </a:solidFill>
                <a:latin typeface="Open Sans"/>
                <a:ea typeface="Open Sans"/>
                <a:cs typeface="Open Sans"/>
                <a:sym typeface="Open Sans"/>
              </a:rPr>
              <a:t>t-2</a:t>
            </a:r>
            <a:r>
              <a:rPr lang="en" b="1" baseline="30000">
                <a:solidFill>
                  <a:srgbClr val="695D46"/>
                </a:solidFill>
                <a:latin typeface="Open Sans"/>
                <a:ea typeface="Open Sans"/>
                <a:cs typeface="Open Sans"/>
                <a:sym typeface="Open Sans"/>
              </a:rPr>
              <a:t>1</a:t>
            </a:r>
            <a:endParaRPr b="1">
              <a:solidFill>
                <a:srgbClr val="695D46"/>
              </a:solidFill>
              <a:latin typeface="Open Sans"/>
              <a:ea typeface="Open Sans"/>
              <a:cs typeface="Open Sans"/>
              <a:sym typeface="Open Sans"/>
            </a:endParaRPr>
          </a:p>
        </p:txBody>
      </p:sp>
      <p:sp>
        <p:nvSpPr>
          <p:cNvPr id="945" name="Google Shape;945;p43"/>
          <p:cNvSpPr txBox="1"/>
          <p:nvPr/>
        </p:nvSpPr>
        <p:spPr>
          <a:xfrm>
            <a:off x="7347975" y="2955538"/>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C</a:t>
            </a:r>
            <a:r>
              <a:rPr lang="en" b="1" baseline="-25000">
                <a:solidFill>
                  <a:srgbClr val="695D46"/>
                </a:solidFill>
                <a:latin typeface="Open Sans"/>
                <a:ea typeface="Open Sans"/>
                <a:cs typeface="Open Sans"/>
                <a:sym typeface="Open Sans"/>
              </a:rPr>
              <a:t>t+1</a:t>
            </a:r>
            <a:r>
              <a:rPr lang="en" b="1" baseline="30000">
                <a:solidFill>
                  <a:srgbClr val="695D46"/>
                </a:solidFill>
                <a:latin typeface="Open Sans"/>
                <a:ea typeface="Open Sans"/>
                <a:cs typeface="Open Sans"/>
                <a:sym typeface="Open Sans"/>
              </a:rPr>
              <a:t>1</a:t>
            </a:r>
            <a:endParaRPr b="1" baseline="30000">
              <a:solidFill>
                <a:srgbClr val="695D46"/>
              </a:solidFill>
              <a:latin typeface="Open Sans"/>
              <a:ea typeface="Open Sans"/>
              <a:cs typeface="Open Sans"/>
              <a:sym typeface="Open Sans"/>
            </a:endParaRPr>
          </a:p>
        </p:txBody>
      </p:sp>
      <p:sp>
        <p:nvSpPr>
          <p:cNvPr id="946" name="Google Shape;946;p43"/>
          <p:cNvSpPr txBox="1"/>
          <p:nvPr/>
        </p:nvSpPr>
        <p:spPr>
          <a:xfrm>
            <a:off x="5346588" y="2955538"/>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C</a:t>
            </a:r>
            <a:r>
              <a:rPr lang="en" b="1" baseline="-25000">
                <a:solidFill>
                  <a:srgbClr val="695D46"/>
                </a:solidFill>
                <a:latin typeface="Open Sans"/>
                <a:ea typeface="Open Sans"/>
                <a:cs typeface="Open Sans"/>
                <a:sym typeface="Open Sans"/>
              </a:rPr>
              <a:t>t</a:t>
            </a:r>
            <a:r>
              <a:rPr lang="en" b="1" baseline="30000">
                <a:solidFill>
                  <a:srgbClr val="695D46"/>
                </a:solidFill>
                <a:latin typeface="Open Sans"/>
                <a:ea typeface="Open Sans"/>
                <a:cs typeface="Open Sans"/>
                <a:sym typeface="Open Sans"/>
              </a:rPr>
              <a:t>1</a:t>
            </a:r>
            <a:endParaRPr b="1" baseline="30000">
              <a:solidFill>
                <a:srgbClr val="695D46"/>
              </a:solidFill>
              <a:latin typeface="Open Sans"/>
              <a:ea typeface="Open Sans"/>
              <a:cs typeface="Open Sans"/>
              <a:sym typeface="Open Sans"/>
            </a:endParaRPr>
          </a:p>
        </p:txBody>
      </p:sp>
      <p:sp>
        <p:nvSpPr>
          <p:cNvPr id="947" name="Google Shape;947;p43"/>
          <p:cNvSpPr txBox="1"/>
          <p:nvPr/>
        </p:nvSpPr>
        <p:spPr>
          <a:xfrm>
            <a:off x="3504150" y="2955538"/>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C</a:t>
            </a:r>
            <a:r>
              <a:rPr lang="en" b="1" baseline="-25000">
                <a:solidFill>
                  <a:srgbClr val="695D46"/>
                </a:solidFill>
                <a:latin typeface="Open Sans"/>
                <a:ea typeface="Open Sans"/>
                <a:cs typeface="Open Sans"/>
                <a:sym typeface="Open Sans"/>
              </a:rPr>
              <a:t>t-1</a:t>
            </a:r>
            <a:r>
              <a:rPr lang="en" b="1" baseline="30000">
                <a:solidFill>
                  <a:srgbClr val="695D46"/>
                </a:solidFill>
                <a:latin typeface="Open Sans"/>
                <a:ea typeface="Open Sans"/>
                <a:cs typeface="Open Sans"/>
                <a:sym typeface="Open Sans"/>
              </a:rPr>
              <a:t>1</a:t>
            </a:r>
            <a:endParaRPr b="1" baseline="30000">
              <a:solidFill>
                <a:srgbClr val="695D46"/>
              </a:solidFill>
              <a:latin typeface="Open Sans"/>
              <a:ea typeface="Open Sans"/>
              <a:cs typeface="Open Sans"/>
              <a:sym typeface="Open Sans"/>
            </a:endParaRPr>
          </a:p>
        </p:txBody>
      </p:sp>
      <p:sp>
        <p:nvSpPr>
          <p:cNvPr id="948" name="Google Shape;948;p43"/>
          <p:cNvSpPr txBox="1"/>
          <p:nvPr/>
        </p:nvSpPr>
        <p:spPr>
          <a:xfrm>
            <a:off x="1358175" y="3635100"/>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h</a:t>
            </a:r>
            <a:r>
              <a:rPr lang="en" b="1" baseline="-25000">
                <a:solidFill>
                  <a:srgbClr val="695D46"/>
                </a:solidFill>
                <a:latin typeface="Open Sans"/>
                <a:ea typeface="Open Sans"/>
                <a:cs typeface="Open Sans"/>
                <a:sym typeface="Open Sans"/>
              </a:rPr>
              <a:t>t-2</a:t>
            </a:r>
            <a:r>
              <a:rPr lang="en" b="1" baseline="30000">
                <a:solidFill>
                  <a:srgbClr val="695D46"/>
                </a:solidFill>
                <a:latin typeface="Open Sans"/>
                <a:ea typeface="Open Sans"/>
                <a:cs typeface="Open Sans"/>
                <a:sym typeface="Open Sans"/>
              </a:rPr>
              <a:t>1</a:t>
            </a:r>
            <a:endParaRPr b="1">
              <a:solidFill>
                <a:srgbClr val="695D46"/>
              </a:solidFill>
              <a:latin typeface="Open Sans"/>
              <a:ea typeface="Open Sans"/>
              <a:cs typeface="Open Sans"/>
              <a:sym typeface="Open Sans"/>
            </a:endParaRPr>
          </a:p>
        </p:txBody>
      </p:sp>
      <p:sp>
        <p:nvSpPr>
          <p:cNvPr id="949" name="Google Shape;949;p43"/>
          <p:cNvSpPr txBox="1"/>
          <p:nvPr/>
        </p:nvSpPr>
        <p:spPr>
          <a:xfrm>
            <a:off x="7347975" y="363432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h</a:t>
            </a:r>
            <a:r>
              <a:rPr lang="en" b="1" baseline="-25000">
                <a:solidFill>
                  <a:srgbClr val="695D46"/>
                </a:solidFill>
                <a:latin typeface="Open Sans"/>
                <a:ea typeface="Open Sans"/>
                <a:cs typeface="Open Sans"/>
                <a:sym typeface="Open Sans"/>
              </a:rPr>
              <a:t>t+1</a:t>
            </a:r>
            <a:r>
              <a:rPr lang="en" b="1" baseline="30000">
                <a:solidFill>
                  <a:srgbClr val="695D46"/>
                </a:solidFill>
                <a:latin typeface="Open Sans"/>
                <a:ea typeface="Open Sans"/>
                <a:cs typeface="Open Sans"/>
                <a:sym typeface="Open Sans"/>
              </a:rPr>
              <a:t>1</a:t>
            </a:r>
            <a:endParaRPr b="1" baseline="30000">
              <a:solidFill>
                <a:srgbClr val="695D46"/>
              </a:solidFill>
              <a:latin typeface="Open Sans"/>
              <a:ea typeface="Open Sans"/>
              <a:cs typeface="Open Sans"/>
              <a:sym typeface="Open Sans"/>
            </a:endParaRPr>
          </a:p>
        </p:txBody>
      </p:sp>
      <p:sp>
        <p:nvSpPr>
          <p:cNvPr id="950" name="Google Shape;950;p43"/>
          <p:cNvSpPr txBox="1"/>
          <p:nvPr/>
        </p:nvSpPr>
        <p:spPr>
          <a:xfrm>
            <a:off x="5346588" y="363432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h</a:t>
            </a:r>
            <a:r>
              <a:rPr lang="en" b="1" baseline="-25000">
                <a:solidFill>
                  <a:srgbClr val="695D46"/>
                </a:solidFill>
                <a:latin typeface="Open Sans"/>
                <a:ea typeface="Open Sans"/>
                <a:cs typeface="Open Sans"/>
                <a:sym typeface="Open Sans"/>
              </a:rPr>
              <a:t>t</a:t>
            </a:r>
            <a:r>
              <a:rPr lang="en" b="1" baseline="30000">
                <a:solidFill>
                  <a:srgbClr val="695D46"/>
                </a:solidFill>
                <a:latin typeface="Open Sans"/>
                <a:ea typeface="Open Sans"/>
                <a:cs typeface="Open Sans"/>
                <a:sym typeface="Open Sans"/>
              </a:rPr>
              <a:t>1</a:t>
            </a:r>
            <a:endParaRPr b="1" baseline="30000">
              <a:solidFill>
                <a:srgbClr val="695D46"/>
              </a:solidFill>
              <a:latin typeface="Open Sans"/>
              <a:ea typeface="Open Sans"/>
              <a:cs typeface="Open Sans"/>
              <a:sym typeface="Open Sans"/>
            </a:endParaRPr>
          </a:p>
        </p:txBody>
      </p:sp>
      <p:sp>
        <p:nvSpPr>
          <p:cNvPr id="951" name="Google Shape;951;p43"/>
          <p:cNvSpPr txBox="1"/>
          <p:nvPr/>
        </p:nvSpPr>
        <p:spPr>
          <a:xfrm>
            <a:off x="3504150" y="363432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h</a:t>
            </a:r>
            <a:r>
              <a:rPr lang="en" b="1" baseline="-25000">
                <a:solidFill>
                  <a:srgbClr val="695D46"/>
                </a:solidFill>
                <a:latin typeface="Open Sans"/>
                <a:ea typeface="Open Sans"/>
                <a:cs typeface="Open Sans"/>
                <a:sym typeface="Open Sans"/>
              </a:rPr>
              <a:t>t-1</a:t>
            </a:r>
            <a:r>
              <a:rPr lang="en" b="1" baseline="30000">
                <a:solidFill>
                  <a:srgbClr val="695D46"/>
                </a:solidFill>
                <a:latin typeface="Open Sans"/>
                <a:ea typeface="Open Sans"/>
                <a:cs typeface="Open Sans"/>
                <a:sym typeface="Open Sans"/>
              </a:rPr>
              <a:t>1</a:t>
            </a:r>
            <a:endParaRPr b="1" baseline="30000">
              <a:solidFill>
                <a:srgbClr val="695D46"/>
              </a:solidFill>
              <a:latin typeface="Open Sans"/>
              <a:ea typeface="Open Sans"/>
              <a:cs typeface="Open Sans"/>
              <a:sym typeface="Open Sans"/>
            </a:endParaRPr>
          </a:p>
        </p:txBody>
      </p:sp>
      <p:sp>
        <p:nvSpPr>
          <p:cNvPr id="952" name="Google Shape;952;p43"/>
          <p:cNvSpPr txBox="1"/>
          <p:nvPr/>
        </p:nvSpPr>
        <p:spPr>
          <a:xfrm>
            <a:off x="2731463" y="292182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h</a:t>
            </a:r>
            <a:r>
              <a:rPr lang="en" b="1" baseline="-25000">
                <a:solidFill>
                  <a:srgbClr val="695D46"/>
                </a:solidFill>
                <a:latin typeface="Open Sans"/>
                <a:ea typeface="Open Sans"/>
                <a:cs typeface="Open Sans"/>
                <a:sym typeface="Open Sans"/>
              </a:rPr>
              <a:t>t-1</a:t>
            </a:r>
            <a:r>
              <a:rPr lang="en" b="1" baseline="30000">
                <a:solidFill>
                  <a:srgbClr val="695D46"/>
                </a:solidFill>
                <a:latin typeface="Open Sans"/>
                <a:ea typeface="Open Sans"/>
                <a:cs typeface="Open Sans"/>
                <a:sym typeface="Open Sans"/>
              </a:rPr>
              <a:t>1</a:t>
            </a:r>
            <a:endParaRPr b="1" baseline="30000">
              <a:solidFill>
                <a:srgbClr val="695D46"/>
              </a:solidFill>
              <a:latin typeface="Open Sans"/>
              <a:ea typeface="Open Sans"/>
              <a:cs typeface="Open Sans"/>
              <a:sym typeface="Open Sans"/>
            </a:endParaRPr>
          </a:p>
        </p:txBody>
      </p:sp>
      <p:sp>
        <p:nvSpPr>
          <p:cNvPr id="953" name="Google Shape;953;p43"/>
          <p:cNvSpPr txBox="1"/>
          <p:nvPr/>
        </p:nvSpPr>
        <p:spPr>
          <a:xfrm>
            <a:off x="4712663" y="292182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h</a:t>
            </a:r>
            <a:r>
              <a:rPr lang="en" b="1" baseline="-25000">
                <a:solidFill>
                  <a:srgbClr val="695D46"/>
                </a:solidFill>
                <a:latin typeface="Open Sans"/>
                <a:ea typeface="Open Sans"/>
                <a:cs typeface="Open Sans"/>
                <a:sym typeface="Open Sans"/>
              </a:rPr>
              <a:t>t</a:t>
            </a:r>
            <a:r>
              <a:rPr lang="en" b="1" baseline="30000">
                <a:solidFill>
                  <a:srgbClr val="695D46"/>
                </a:solidFill>
                <a:latin typeface="Open Sans"/>
                <a:ea typeface="Open Sans"/>
                <a:cs typeface="Open Sans"/>
                <a:sym typeface="Open Sans"/>
              </a:rPr>
              <a:t>1</a:t>
            </a:r>
            <a:endParaRPr b="1" baseline="30000">
              <a:solidFill>
                <a:srgbClr val="695D46"/>
              </a:solidFill>
              <a:latin typeface="Open Sans"/>
              <a:ea typeface="Open Sans"/>
              <a:cs typeface="Open Sans"/>
              <a:sym typeface="Open Sans"/>
            </a:endParaRPr>
          </a:p>
        </p:txBody>
      </p:sp>
      <p:sp>
        <p:nvSpPr>
          <p:cNvPr id="954" name="Google Shape;954;p43"/>
          <p:cNvSpPr txBox="1"/>
          <p:nvPr/>
        </p:nvSpPr>
        <p:spPr>
          <a:xfrm>
            <a:off x="6693863" y="292182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h</a:t>
            </a:r>
            <a:r>
              <a:rPr lang="en" b="1" baseline="-25000">
                <a:solidFill>
                  <a:srgbClr val="695D46"/>
                </a:solidFill>
                <a:latin typeface="Open Sans"/>
                <a:ea typeface="Open Sans"/>
                <a:cs typeface="Open Sans"/>
                <a:sym typeface="Open Sans"/>
              </a:rPr>
              <a:t>t+1</a:t>
            </a:r>
            <a:r>
              <a:rPr lang="en" b="1" baseline="30000">
                <a:solidFill>
                  <a:srgbClr val="695D46"/>
                </a:solidFill>
                <a:latin typeface="Open Sans"/>
                <a:ea typeface="Open Sans"/>
                <a:cs typeface="Open Sans"/>
                <a:sym typeface="Open Sans"/>
              </a:rPr>
              <a:t>1</a:t>
            </a:r>
            <a:endParaRPr b="1" baseline="30000">
              <a:solidFill>
                <a:srgbClr val="695D46"/>
              </a:solidFill>
              <a:latin typeface="Open Sans"/>
              <a:ea typeface="Open Sans"/>
              <a:cs typeface="Open Sans"/>
              <a:sym typeface="Open Sans"/>
            </a:endParaRPr>
          </a:p>
        </p:txBody>
      </p:sp>
      <p:sp>
        <p:nvSpPr>
          <p:cNvPr id="955" name="Google Shape;955;p43"/>
          <p:cNvSpPr txBox="1"/>
          <p:nvPr/>
        </p:nvSpPr>
        <p:spPr>
          <a:xfrm>
            <a:off x="2396388" y="380077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x</a:t>
            </a:r>
            <a:r>
              <a:rPr lang="en" b="1" baseline="-25000">
                <a:solidFill>
                  <a:srgbClr val="695D46"/>
                </a:solidFill>
                <a:latin typeface="Open Sans"/>
                <a:ea typeface="Open Sans"/>
                <a:cs typeface="Open Sans"/>
                <a:sym typeface="Open Sans"/>
              </a:rPr>
              <a:t>t-1</a:t>
            </a:r>
            <a:endParaRPr b="1" baseline="30000">
              <a:solidFill>
                <a:srgbClr val="695D46"/>
              </a:solidFill>
              <a:latin typeface="Open Sans"/>
              <a:ea typeface="Open Sans"/>
              <a:cs typeface="Open Sans"/>
              <a:sym typeface="Open Sans"/>
            </a:endParaRPr>
          </a:p>
        </p:txBody>
      </p:sp>
      <p:sp>
        <p:nvSpPr>
          <p:cNvPr id="956" name="Google Shape;956;p43"/>
          <p:cNvSpPr txBox="1"/>
          <p:nvPr/>
        </p:nvSpPr>
        <p:spPr>
          <a:xfrm>
            <a:off x="4377588" y="380077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x</a:t>
            </a:r>
            <a:r>
              <a:rPr lang="en" b="1" baseline="-25000">
                <a:solidFill>
                  <a:srgbClr val="695D46"/>
                </a:solidFill>
                <a:latin typeface="Open Sans"/>
                <a:ea typeface="Open Sans"/>
                <a:cs typeface="Open Sans"/>
                <a:sym typeface="Open Sans"/>
              </a:rPr>
              <a:t>t</a:t>
            </a:r>
            <a:endParaRPr b="1" baseline="30000">
              <a:solidFill>
                <a:srgbClr val="695D46"/>
              </a:solidFill>
              <a:latin typeface="Open Sans"/>
              <a:ea typeface="Open Sans"/>
              <a:cs typeface="Open Sans"/>
              <a:sym typeface="Open Sans"/>
            </a:endParaRPr>
          </a:p>
        </p:txBody>
      </p:sp>
      <p:sp>
        <p:nvSpPr>
          <p:cNvPr id="957" name="Google Shape;957;p43"/>
          <p:cNvSpPr txBox="1"/>
          <p:nvPr/>
        </p:nvSpPr>
        <p:spPr>
          <a:xfrm>
            <a:off x="6206388" y="380077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x</a:t>
            </a:r>
            <a:r>
              <a:rPr lang="en" b="1" baseline="-25000">
                <a:solidFill>
                  <a:srgbClr val="695D46"/>
                </a:solidFill>
                <a:latin typeface="Open Sans"/>
                <a:ea typeface="Open Sans"/>
                <a:cs typeface="Open Sans"/>
                <a:sym typeface="Open Sans"/>
              </a:rPr>
              <a:t>t+1</a:t>
            </a:r>
            <a:endParaRPr b="1" baseline="30000">
              <a:solidFill>
                <a:srgbClr val="695D46"/>
              </a:solidFill>
              <a:latin typeface="Open Sans"/>
              <a:ea typeface="Open Sans"/>
              <a:cs typeface="Open Sans"/>
              <a:sym typeface="Open Sans"/>
            </a:endParaRPr>
          </a:p>
        </p:txBody>
      </p:sp>
      <p:sp>
        <p:nvSpPr>
          <p:cNvPr id="958" name="Google Shape;958;p43"/>
          <p:cNvSpPr txBox="1"/>
          <p:nvPr/>
        </p:nvSpPr>
        <p:spPr>
          <a:xfrm>
            <a:off x="7654188" y="380077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x</a:t>
            </a:r>
            <a:r>
              <a:rPr lang="en" b="1" baseline="-25000">
                <a:solidFill>
                  <a:srgbClr val="695D46"/>
                </a:solidFill>
                <a:latin typeface="Open Sans"/>
                <a:ea typeface="Open Sans"/>
                <a:cs typeface="Open Sans"/>
                <a:sym typeface="Open Sans"/>
              </a:rPr>
              <a:t>t+2</a:t>
            </a:r>
            <a:endParaRPr b="1" baseline="30000">
              <a:solidFill>
                <a:srgbClr val="695D46"/>
              </a:solidFill>
              <a:latin typeface="Open Sans"/>
              <a:ea typeface="Open Sans"/>
              <a:cs typeface="Open Sans"/>
              <a:sym typeface="Open Sans"/>
            </a:endParaRPr>
          </a:p>
        </p:txBody>
      </p:sp>
      <p:sp>
        <p:nvSpPr>
          <p:cNvPr id="959" name="Google Shape;959;p43"/>
          <p:cNvSpPr txBox="1"/>
          <p:nvPr/>
        </p:nvSpPr>
        <p:spPr>
          <a:xfrm>
            <a:off x="796188" y="3800775"/>
            <a:ext cx="56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rgbClr val="695D46"/>
                </a:solidFill>
                <a:latin typeface="Open Sans"/>
                <a:ea typeface="Open Sans"/>
                <a:cs typeface="Open Sans"/>
                <a:sym typeface="Open Sans"/>
              </a:rPr>
              <a:t>x</a:t>
            </a:r>
            <a:r>
              <a:rPr lang="en" b="1" baseline="-25000">
                <a:solidFill>
                  <a:srgbClr val="695D46"/>
                </a:solidFill>
                <a:latin typeface="Open Sans"/>
                <a:ea typeface="Open Sans"/>
                <a:cs typeface="Open Sans"/>
                <a:sym typeface="Open Sans"/>
              </a:rPr>
              <a:t>t-2</a:t>
            </a:r>
            <a:endParaRPr b="1" baseline="30000">
              <a:solidFill>
                <a:srgbClr val="695D46"/>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44"/>
          <p:cNvSpPr/>
          <p:nvPr/>
        </p:nvSpPr>
        <p:spPr>
          <a:xfrm>
            <a:off x="6113546" y="1402588"/>
            <a:ext cx="734700" cy="7347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4"/>
          <p:cNvSpPr/>
          <p:nvPr/>
        </p:nvSpPr>
        <p:spPr>
          <a:xfrm>
            <a:off x="2718425" y="1382913"/>
            <a:ext cx="734700" cy="7347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4"/>
          <p:cNvSpPr txBox="1"/>
          <p:nvPr/>
        </p:nvSpPr>
        <p:spPr>
          <a:xfrm>
            <a:off x="720000" y="445025"/>
            <a:ext cx="7704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191919"/>
                </a:solidFill>
                <a:latin typeface="Playfair Display ExtraBold"/>
                <a:ea typeface="Playfair Display ExtraBold"/>
                <a:cs typeface="Playfair Display ExtraBold"/>
                <a:sym typeface="Playfair Display ExtraBold"/>
              </a:rPr>
              <a:t>LSTM Model Selection </a:t>
            </a:r>
            <a:endParaRPr sz="3000">
              <a:solidFill>
                <a:srgbClr val="191919"/>
              </a:solidFill>
              <a:latin typeface="Playfair Display ExtraBold"/>
              <a:ea typeface="Playfair Display ExtraBold"/>
              <a:cs typeface="Playfair Display ExtraBold"/>
              <a:sym typeface="Playfair Display ExtraBold"/>
            </a:endParaRPr>
          </a:p>
        </p:txBody>
      </p:sp>
      <p:sp>
        <p:nvSpPr>
          <p:cNvPr id="967" name="Google Shape;967;p44"/>
          <p:cNvSpPr txBox="1"/>
          <p:nvPr/>
        </p:nvSpPr>
        <p:spPr>
          <a:xfrm>
            <a:off x="1998125" y="2120103"/>
            <a:ext cx="2175300" cy="859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rgbClr val="191919"/>
                </a:solidFill>
                <a:latin typeface="Playfair Display ExtraBold"/>
                <a:ea typeface="Playfair Display ExtraBold"/>
                <a:cs typeface="Playfair Display ExtraBold"/>
                <a:sym typeface="Playfair Display ExtraBold"/>
              </a:rPr>
              <a:t>Cross Validation</a:t>
            </a:r>
            <a:endParaRPr sz="2400">
              <a:solidFill>
                <a:srgbClr val="191919"/>
              </a:solidFill>
              <a:latin typeface="Playfair Display ExtraBold"/>
              <a:ea typeface="Playfair Display ExtraBold"/>
              <a:cs typeface="Playfair Display ExtraBold"/>
              <a:sym typeface="Playfair Display ExtraBold"/>
            </a:endParaRPr>
          </a:p>
        </p:txBody>
      </p:sp>
      <p:sp>
        <p:nvSpPr>
          <p:cNvPr id="968" name="Google Shape;968;p44"/>
          <p:cNvSpPr txBox="1"/>
          <p:nvPr/>
        </p:nvSpPr>
        <p:spPr>
          <a:xfrm>
            <a:off x="1886325" y="2884850"/>
            <a:ext cx="2432400" cy="859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Clr>
                <a:srgbClr val="191919"/>
              </a:buClr>
              <a:buSzPts val="1400"/>
              <a:buFont typeface="Roboto"/>
              <a:buChar char="●"/>
            </a:pPr>
            <a:r>
              <a:rPr lang="en">
                <a:solidFill>
                  <a:srgbClr val="191919"/>
                </a:solidFill>
                <a:latin typeface="Roboto"/>
                <a:ea typeface="Roboto"/>
                <a:cs typeface="Roboto"/>
                <a:sym typeface="Roboto"/>
              </a:rPr>
              <a:t>Expanding window cross validation</a:t>
            </a:r>
            <a:endParaRPr>
              <a:solidFill>
                <a:srgbClr val="191919"/>
              </a:solidFill>
              <a:latin typeface="Roboto"/>
              <a:ea typeface="Roboto"/>
              <a:cs typeface="Roboto"/>
              <a:sym typeface="Roboto"/>
            </a:endParaRPr>
          </a:p>
          <a:p>
            <a:pPr marL="457200" lvl="0" indent="-317500" algn="l" rtl="0">
              <a:spcBef>
                <a:spcPts val="0"/>
              </a:spcBef>
              <a:spcAft>
                <a:spcPts val="0"/>
              </a:spcAft>
              <a:buClr>
                <a:srgbClr val="191919"/>
              </a:buClr>
              <a:buSzPts val="1400"/>
              <a:buFont typeface="Roboto"/>
              <a:buChar char="●"/>
            </a:pPr>
            <a:r>
              <a:rPr lang="en">
                <a:solidFill>
                  <a:srgbClr val="191919"/>
                </a:solidFill>
                <a:latin typeface="Roboto"/>
                <a:ea typeface="Roboto"/>
                <a:cs typeface="Roboto"/>
                <a:sym typeface="Roboto"/>
              </a:rPr>
              <a:t>Number of splits: 3</a:t>
            </a:r>
            <a:endParaRPr>
              <a:solidFill>
                <a:srgbClr val="191919"/>
              </a:solidFill>
              <a:latin typeface="Roboto"/>
              <a:ea typeface="Roboto"/>
              <a:cs typeface="Roboto"/>
              <a:sym typeface="Roboto"/>
            </a:endParaRPr>
          </a:p>
        </p:txBody>
      </p:sp>
      <p:sp>
        <p:nvSpPr>
          <p:cNvPr id="969" name="Google Shape;969;p44"/>
          <p:cNvSpPr txBox="1"/>
          <p:nvPr/>
        </p:nvSpPr>
        <p:spPr>
          <a:xfrm>
            <a:off x="5572500" y="2139775"/>
            <a:ext cx="1996200" cy="52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rgbClr val="191919"/>
                </a:solidFill>
                <a:latin typeface="Playfair Display ExtraBold"/>
                <a:ea typeface="Playfair Display ExtraBold"/>
                <a:cs typeface="Playfair Display ExtraBold"/>
                <a:sym typeface="Playfair Display ExtraBold"/>
              </a:rPr>
              <a:t>Grid Search</a:t>
            </a:r>
            <a:endParaRPr sz="2400">
              <a:solidFill>
                <a:srgbClr val="191919"/>
              </a:solidFill>
              <a:latin typeface="Playfair Display ExtraBold"/>
              <a:ea typeface="Playfair Display ExtraBold"/>
              <a:cs typeface="Playfair Display ExtraBold"/>
              <a:sym typeface="Playfair Display ExtraBold"/>
            </a:endParaRPr>
          </a:p>
        </p:txBody>
      </p:sp>
      <p:sp>
        <p:nvSpPr>
          <p:cNvPr id="970" name="Google Shape;970;p44"/>
          <p:cNvSpPr txBox="1"/>
          <p:nvPr/>
        </p:nvSpPr>
        <p:spPr>
          <a:xfrm>
            <a:off x="2718425" y="152647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01</a:t>
            </a:r>
            <a:endParaRPr sz="3000" b="1">
              <a:solidFill>
                <a:srgbClr val="191919"/>
              </a:solidFill>
              <a:latin typeface="Roboto"/>
              <a:ea typeface="Roboto"/>
              <a:cs typeface="Roboto"/>
              <a:sym typeface="Roboto"/>
            </a:endParaRPr>
          </a:p>
        </p:txBody>
      </p:sp>
      <p:sp>
        <p:nvSpPr>
          <p:cNvPr id="971" name="Google Shape;971;p44"/>
          <p:cNvSpPr txBox="1"/>
          <p:nvPr/>
        </p:nvSpPr>
        <p:spPr>
          <a:xfrm>
            <a:off x="6113546" y="1546146"/>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02</a:t>
            </a:r>
            <a:endParaRPr sz="3000" b="1">
              <a:solidFill>
                <a:srgbClr val="191919"/>
              </a:solidFill>
              <a:latin typeface="Roboto"/>
              <a:ea typeface="Roboto"/>
              <a:cs typeface="Roboto"/>
              <a:sym typeface="Roboto"/>
            </a:endParaRPr>
          </a:p>
        </p:txBody>
      </p:sp>
      <p:cxnSp>
        <p:nvCxnSpPr>
          <p:cNvPr id="972" name="Google Shape;972;p44"/>
          <p:cNvCxnSpPr/>
          <p:nvPr/>
        </p:nvCxnSpPr>
        <p:spPr>
          <a:xfrm>
            <a:off x="705600" y="256850"/>
            <a:ext cx="7732800" cy="0"/>
          </a:xfrm>
          <a:prstGeom prst="straightConnector1">
            <a:avLst/>
          </a:prstGeom>
          <a:noFill/>
          <a:ln w="9525" cap="flat" cmpd="sng">
            <a:solidFill>
              <a:srgbClr val="191919"/>
            </a:solidFill>
            <a:prstDash val="solid"/>
            <a:round/>
            <a:headEnd type="oval" w="med" len="med"/>
            <a:tailEnd type="oval" w="med" len="med"/>
          </a:ln>
        </p:spPr>
      </p:cxnSp>
      <p:grpSp>
        <p:nvGrpSpPr>
          <p:cNvPr id="973" name="Google Shape;973;p44"/>
          <p:cNvGrpSpPr/>
          <p:nvPr/>
        </p:nvGrpSpPr>
        <p:grpSpPr>
          <a:xfrm>
            <a:off x="-62573" y="959839"/>
            <a:ext cx="1629900" cy="289350"/>
            <a:chOff x="7920125" y="394825"/>
            <a:chExt cx="1629900" cy="289350"/>
          </a:xfrm>
        </p:grpSpPr>
        <p:sp>
          <p:nvSpPr>
            <p:cNvPr id="974" name="Google Shape;974;p44"/>
            <p:cNvSpPr/>
            <p:nvPr/>
          </p:nvSpPr>
          <p:spPr>
            <a:xfrm rot="-5400000">
              <a:off x="7920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4"/>
            <p:cNvSpPr/>
            <p:nvPr/>
          </p:nvSpPr>
          <p:spPr>
            <a:xfrm rot="-5400000">
              <a:off x="7920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4"/>
            <p:cNvSpPr/>
            <p:nvPr/>
          </p:nvSpPr>
          <p:spPr>
            <a:xfrm rot="-5400000">
              <a:off x="8110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4"/>
            <p:cNvSpPr/>
            <p:nvPr/>
          </p:nvSpPr>
          <p:spPr>
            <a:xfrm rot="-5400000">
              <a:off x="8110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4"/>
            <p:cNvSpPr/>
            <p:nvPr/>
          </p:nvSpPr>
          <p:spPr>
            <a:xfrm rot="-5400000">
              <a:off x="8301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4"/>
            <p:cNvSpPr/>
            <p:nvPr/>
          </p:nvSpPr>
          <p:spPr>
            <a:xfrm rot="-5400000">
              <a:off x="8301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4"/>
            <p:cNvSpPr/>
            <p:nvPr/>
          </p:nvSpPr>
          <p:spPr>
            <a:xfrm rot="-5400000">
              <a:off x="8491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4"/>
            <p:cNvSpPr/>
            <p:nvPr/>
          </p:nvSpPr>
          <p:spPr>
            <a:xfrm rot="-5400000">
              <a:off x="8491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4"/>
            <p:cNvSpPr/>
            <p:nvPr/>
          </p:nvSpPr>
          <p:spPr>
            <a:xfrm rot="-5400000">
              <a:off x="8682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4"/>
            <p:cNvSpPr/>
            <p:nvPr/>
          </p:nvSpPr>
          <p:spPr>
            <a:xfrm rot="-5400000">
              <a:off x="8682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4"/>
            <p:cNvSpPr/>
            <p:nvPr/>
          </p:nvSpPr>
          <p:spPr>
            <a:xfrm rot="-5400000">
              <a:off x="8872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4"/>
            <p:cNvSpPr/>
            <p:nvPr/>
          </p:nvSpPr>
          <p:spPr>
            <a:xfrm rot="-5400000">
              <a:off x="8872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4"/>
            <p:cNvSpPr/>
            <p:nvPr/>
          </p:nvSpPr>
          <p:spPr>
            <a:xfrm rot="-5400000">
              <a:off x="9063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4"/>
            <p:cNvSpPr/>
            <p:nvPr/>
          </p:nvSpPr>
          <p:spPr>
            <a:xfrm rot="-5400000">
              <a:off x="9063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4"/>
            <p:cNvSpPr/>
            <p:nvPr/>
          </p:nvSpPr>
          <p:spPr>
            <a:xfrm rot="-5400000">
              <a:off x="9253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4"/>
            <p:cNvSpPr/>
            <p:nvPr/>
          </p:nvSpPr>
          <p:spPr>
            <a:xfrm rot="-5400000">
              <a:off x="9253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4"/>
            <p:cNvSpPr/>
            <p:nvPr/>
          </p:nvSpPr>
          <p:spPr>
            <a:xfrm rot="-5400000">
              <a:off x="9444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4"/>
            <p:cNvSpPr/>
            <p:nvPr/>
          </p:nvSpPr>
          <p:spPr>
            <a:xfrm rot="-5400000">
              <a:off x="9444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992" name="Google Shape;992;p44"/>
          <p:cNvGraphicFramePr/>
          <p:nvPr/>
        </p:nvGraphicFramePr>
        <p:xfrm>
          <a:off x="5251925" y="2630950"/>
          <a:ext cx="3000000" cy="3000000"/>
        </p:xfrm>
        <a:graphic>
          <a:graphicData uri="http://schemas.openxmlformats.org/drawingml/2006/table">
            <a:tbl>
              <a:tblPr>
                <a:noFill/>
                <a:tableStyleId>{5670A82A-11E7-4C08-94E6-C5BF412354FF}</a:tableStyleId>
              </a:tblPr>
              <a:tblGrid>
                <a:gridCol w="1208725">
                  <a:extLst>
                    <a:ext uri="{9D8B030D-6E8A-4147-A177-3AD203B41FA5}">
                      <a16:colId xmlns:a16="http://schemas.microsoft.com/office/drawing/2014/main" val="20000"/>
                    </a:ext>
                  </a:extLst>
                </a:gridCol>
                <a:gridCol w="1401625">
                  <a:extLst>
                    <a:ext uri="{9D8B030D-6E8A-4147-A177-3AD203B41FA5}">
                      <a16:colId xmlns:a16="http://schemas.microsoft.com/office/drawing/2014/main" val="20001"/>
                    </a:ext>
                  </a:extLst>
                </a:gridCol>
              </a:tblGrid>
              <a:tr h="231800">
                <a:tc>
                  <a:txBody>
                    <a:bodyPr/>
                    <a:lstStyle/>
                    <a:p>
                      <a:pPr marL="0" lvl="0" indent="0" algn="ctr" rtl="0">
                        <a:spcBef>
                          <a:spcPts val="0"/>
                        </a:spcBef>
                        <a:spcAft>
                          <a:spcPts val="0"/>
                        </a:spcAft>
                        <a:buNone/>
                      </a:pPr>
                      <a:r>
                        <a:rPr lang="en" b="1"/>
                        <a:t>Hyperparam </a:t>
                      </a:r>
                      <a:endParaRPr b="1"/>
                    </a:p>
                  </a:txBody>
                  <a:tcPr marL="9125" marR="9125" marT="9125" marB="9125"/>
                </a:tc>
                <a:tc>
                  <a:txBody>
                    <a:bodyPr/>
                    <a:lstStyle/>
                    <a:p>
                      <a:pPr marL="0" lvl="0" indent="0" algn="ctr" rtl="0">
                        <a:spcBef>
                          <a:spcPts val="0"/>
                        </a:spcBef>
                        <a:spcAft>
                          <a:spcPts val="0"/>
                        </a:spcAft>
                        <a:buNone/>
                      </a:pPr>
                      <a:r>
                        <a:rPr lang="en" b="1"/>
                        <a:t>Values </a:t>
                      </a:r>
                      <a:endParaRPr b="1"/>
                    </a:p>
                  </a:txBody>
                  <a:tcPr marL="9125" marR="9125" marT="9125" marB="9125"/>
                </a:tc>
                <a:extLst>
                  <a:ext uri="{0D108BD9-81ED-4DB2-BD59-A6C34878D82A}">
                    <a16:rowId xmlns:a16="http://schemas.microsoft.com/office/drawing/2014/main" val="10000"/>
                  </a:ext>
                </a:extLst>
              </a:tr>
              <a:tr h="231800">
                <a:tc>
                  <a:txBody>
                    <a:bodyPr/>
                    <a:lstStyle/>
                    <a:p>
                      <a:pPr marL="0" lvl="0" indent="0" algn="ctr" rtl="0">
                        <a:spcBef>
                          <a:spcPts val="0"/>
                        </a:spcBef>
                        <a:spcAft>
                          <a:spcPts val="0"/>
                        </a:spcAft>
                        <a:buNone/>
                      </a:pPr>
                      <a:r>
                        <a:rPr lang="en" sz="1200"/>
                        <a:t>Layer 1 nodes</a:t>
                      </a:r>
                      <a:endParaRPr sz="1200"/>
                    </a:p>
                  </a:txBody>
                  <a:tcPr marL="9125" marR="9125" marT="9125" marB="9125"/>
                </a:tc>
                <a:tc>
                  <a:txBody>
                    <a:bodyPr/>
                    <a:lstStyle/>
                    <a:p>
                      <a:pPr marL="0" lvl="0" indent="0" algn="ctr" rtl="0">
                        <a:spcBef>
                          <a:spcPts val="0"/>
                        </a:spcBef>
                        <a:spcAft>
                          <a:spcPts val="0"/>
                        </a:spcAft>
                        <a:buNone/>
                      </a:pPr>
                      <a:r>
                        <a:rPr lang="en" sz="1200"/>
                        <a:t>[16,32,64,128]</a:t>
                      </a:r>
                      <a:endParaRPr sz="1200"/>
                    </a:p>
                  </a:txBody>
                  <a:tcPr marL="9125" marR="9125" marT="9125" marB="9125"/>
                </a:tc>
                <a:extLst>
                  <a:ext uri="{0D108BD9-81ED-4DB2-BD59-A6C34878D82A}">
                    <a16:rowId xmlns:a16="http://schemas.microsoft.com/office/drawing/2014/main" val="10001"/>
                  </a:ext>
                </a:extLst>
              </a:tr>
              <a:tr h="231800">
                <a:tc>
                  <a:txBody>
                    <a:bodyPr/>
                    <a:lstStyle/>
                    <a:p>
                      <a:pPr marL="0" lvl="0" indent="0" algn="ctr" rtl="0">
                        <a:spcBef>
                          <a:spcPts val="0"/>
                        </a:spcBef>
                        <a:spcAft>
                          <a:spcPts val="0"/>
                        </a:spcAft>
                        <a:buNone/>
                      </a:pPr>
                      <a:r>
                        <a:rPr lang="en" sz="1200"/>
                        <a:t>Layer 2 nodes</a:t>
                      </a:r>
                      <a:endParaRPr sz="1200"/>
                    </a:p>
                  </a:txBody>
                  <a:tcPr marL="9125" marR="9125" marT="9125" marB="9125"/>
                </a:tc>
                <a:tc>
                  <a:txBody>
                    <a:bodyPr/>
                    <a:lstStyle/>
                    <a:p>
                      <a:pPr marL="0" lvl="0" indent="0" algn="ctr" rtl="0">
                        <a:spcBef>
                          <a:spcPts val="0"/>
                        </a:spcBef>
                        <a:spcAft>
                          <a:spcPts val="0"/>
                        </a:spcAft>
                        <a:buNone/>
                      </a:pPr>
                      <a:r>
                        <a:rPr lang="en" sz="1200"/>
                        <a:t>[0,16,32,64,128]</a:t>
                      </a:r>
                      <a:endParaRPr sz="1200"/>
                    </a:p>
                  </a:txBody>
                  <a:tcPr marL="9125" marR="9125" marT="9125" marB="9125"/>
                </a:tc>
                <a:extLst>
                  <a:ext uri="{0D108BD9-81ED-4DB2-BD59-A6C34878D82A}">
                    <a16:rowId xmlns:a16="http://schemas.microsoft.com/office/drawing/2014/main" val="10002"/>
                  </a:ext>
                </a:extLst>
              </a:tr>
              <a:tr h="231800">
                <a:tc>
                  <a:txBody>
                    <a:bodyPr/>
                    <a:lstStyle/>
                    <a:p>
                      <a:pPr marL="0" lvl="0" indent="0" algn="ctr" rtl="0">
                        <a:spcBef>
                          <a:spcPts val="0"/>
                        </a:spcBef>
                        <a:spcAft>
                          <a:spcPts val="0"/>
                        </a:spcAft>
                        <a:buNone/>
                      </a:pPr>
                      <a:r>
                        <a:rPr lang="en" sz="1200"/>
                        <a:t>Dropout rate</a:t>
                      </a:r>
                      <a:endParaRPr sz="1200"/>
                    </a:p>
                  </a:txBody>
                  <a:tcPr marL="9125" marR="9125" marT="9125" marB="9125"/>
                </a:tc>
                <a:tc>
                  <a:txBody>
                    <a:bodyPr/>
                    <a:lstStyle/>
                    <a:p>
                      <a:pPr marL="0" lvl="0" indent="0" algn="ctr" rtl="0">
                        <a:spcBef>
                          <a:spcPts val="0"/>
                        </a:spcBef>
                        <a:spcAft>
                          <a:spcPts val="0"/>
                        </a:spcAft>
                        <a:buNone/>
                      </a:pPr>
                      <a:r>
                        <a:rPr lang="en" sz="1200"/>
                        <a:t>[0.1,0.2,0.3]</a:t>
                      </a:r>
                      <a:endParaRPr sz="1200"/>
                    </a:p>
                  </a:txBody>
                  <a:tcPr marL="9125" marR="9125" marT="9125" marB="9125"/>
                </a:tc>
                <a:extLst>
                  <a:ext uri="{0D108BD9-81ED-4DB2-BD59-A6C34878D82A}">
                    <a16:rowId xmlns:a16="http://schemas.microsoft.com/office/drawing/2014/main" val="10003"/>
                  </a:ext>
                </a:extLst>
              </a:tr>
              <a:tr h="231800">
                <a:tc>
                  <a:txBody>
                    <a:bodyPr/>
                    <a:lstStyle/>
                    <a:p>
                      <a:pPr marL="0" lvl="0" indent="0" algn="ctr" rtl="0">
                        <a:spcBef>
                          <a:spcPts val="0"/>
                        </a:spcBef>
                        <a:spcAft>
                          <a:spcPts val="0"/>
                        </a:spcAft>
                        <a:buNone/>
                      </a:pPr>
                      <a:r>
                        <a:rPr lang="en" sz="1200"/>
                        <a:t>Batch size</a:t>
                      </a:r>
                      <a:endParaRPr sz="1200"/>
                    </a:p>
                  </a:txBody>
                  <a:tcPr marL="9125" marR="9125" marT="9125" marB="9125"/>
                </a:tc>
                <a:tc>
                  <a:txBody>
                    <a:bodyPr/>
                    <a:lstStyle/>
                    <a:p>
                      <a:pPr marL="0" lvl="0" indent="0" algn="ctr" rtl="0">
                        <a:spcBef>
                          <a:spcPts val="0"/>
                        </a:spcBef>
                        <a:spcAft>
                          <a:spcPts val="0"/>
                        </a:spcAft>
                        <a:buNone/>
                      </a:pPr>
                      <a:r>
                        <a:rPr lang="en" sz="1200"/>
                        <a:t>[16,32,64]</a:t>
                      </a:r>
                      <a:endParaRPr sz="1200"/>
                    </a:p>
                  </a:txBody>
                  <a:tcPr marL="9125" marR="9125" marT="9125" marB="9125"/>
                </a:tc>
                <a:extLst>
                  <a:ext uri="{0D108BD9-81ED-4DB2-BD59-A6C34878D82A}">
                    <a16:rowId xmlns:a16="http://schemas.microsoft.com/office/drawing/2014/main" val="10004"/>
                  </a:ext>
                </a:extLst>
              </a:tr>
              <a:tr h="231800">
                <a:tc>
                  <a:txBody>
                    <a:bodyPr/>
                    <a:lstStyle/>
                    <a:p>
                      <a:pPr marL="0" lvl="0" indent="0" algn="ctr" rtl="0">
                        <a:spcBef>
                          <a:spcPts val="0"/>
                        </a:spcBef>
                        <a:spcAft>
                          <a:spcPts val="0"/>
                        </a:spcAft>
                        <a:buNone/>
                      </a:pPr>
                      <a:r>
                        <a:rPr lang="en" sz="1200"/>
                        <a:t>Learning rate</a:t>
                      </a:r>
                      <a:endParaRPr sz="1200"/>
                    </a:p>
                  </a:txBody>
                  <a:tcPr marL="9125" marR="9125" marT="9125" marB="9125"/>
                </a:tc>
                <a:tc>
                  <a:txBody>
                    <a:bodyPr/>
                    <a:lstStyle/>
                    <a:p>
                      <a:pPr marL="0" lvl="0" indent="0" algn="ctr" rtl="0">
                        <a:spcBef>
                          <a:spcPts val="0"/>
                        </a:spcBef>
                        <a:spcAft>
                          <a:spcPts val="0"/>
                        </a:spcAft>
                        <a:buNone/>
                      </a:pPr>
                      <a:r>
                        <a:rPr lang="en" sz="1200"/>
                        <a:t>[0.01,0.001,0.0001]</a:t>
                      </a:r>
                      <a:endParaRPr sz="1200"/>
                    </a:p>
                  </a:txBody>
                  <a:tcPr marL="9125" marR="9125" marT="9125" marB="9125"/>
                </a:tc>
                <a:extLst>
                  <a:ext uri="{0D108BD9-81ED-4DB2-BD59-A6C34878D82A}">
                    <a16:rowId xmlns:a16="http://schemas.microsoft.com/office/drawing/2014/main" val="10005"/>
                  </a:ext>
                </a:extLst>
              </a:tr>
            </a:tbl>
          </a:graphicData>
        </a:graphic>
      </p:graphicFrame>
      <p:cxnSp>
        <p:nvCxnSpPr>
          <p:cNvPr id="993" name="Google Shape;993;p44"/>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
        <p:nvSpPr>
          <p:cNvPr id="994" name="Google Shape;994;p44"/>
          <p:cNvSpPr txBox="1">
            <a:spLocks noGrp="1"/>
          </p:cNvSpPr>
          <p:nvPr>
            <p:ph type="subTitle" idx="4294967295"/>
          </p:nvPr>
        </p:nvSpPr>
        <p:spPr>
          <a:xfrm>
            <a:off x="724200" y="4109850"/>
            <a:ext cx="7848000" cy="669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i="1">
                <a:solidFill>
                  <a:srgbClr val="674EA7"/>
                </a:solidFill>
                <a:latin typeface="Roboto Medium"/>
                <a:ea typeface="Roboto Medium"/>
                <a:cs typeface="Roboto Medium"/>
                <a:sym typeface="Roboto Medium"/>
              </a:rPr>
              <a:t>Best Model Selected: 1 layer with 64 nodes, dropout rate=0.2, learning rate=0.001, batch size=32, recurrent activation function=ReLU, epoch=25</a:t>
            </a:r>
            <a:endParaRPr sz="1600" i="1">
              <a:solidFill>
                <a:srgbClr val="674EA7"/>
              </a:solidFill>
              <a:latin typeface="Roboto Medium"/>
              <a:ea typeface="Roboto Medium"/>
              <a:cs typeface="Roboto Medium"/>
              <a:sym typeface="Roboto Medium"/>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8"/>
        <p:cNvGrpSpPr/>
        <p:nvPr/>
      </p:nvGrpSpPr>
      <p:grpSpPr>
        <a:xfrm>
          <a:off x="0" y="0"/>
          <a:ext cx="0" cy="0"/>
          <a:chOff x="0" y="0"/>
          <a:chExt cx="0" cy="0"/>
        </a:xfrm>
      </p:grpSpPr>
      <p:pic>
        <p:nvPicPr>
          <p:cNvPr id="999" name="Google Shape;999;p45"/>
          <p:cNvPicPr preferRelativeResize="0"/>
          <p:nvPr/>
        </p:nvPicPr>
        <p:blipFill>
          <a:blip r:embed="rId3">
            <a:alphaModFix amt="92000"/>
          </a:blip>
          <a:stretch>
            <a:fillRect/>
          </a:stretch>
        </p:blipFill>
        <p:spPr>
          <a:xfrm>
            <a:off x="0" y="4465"/>
            <a:ext cx="9144003" cy="5134572"/>
          </a:xfrm>
          <a:prstGeom prst="rect">
            <a:avLst/>
          </a:prstGeom>
          <a:noFill/>
          <a:ln>
            <a:noFill/>
          </a:ln>
        </p:spPr>
      </p:pic>
      <p:pic>
        <p:nvPicPr>
          <p:cNvPr id="1000" name="Google Shape;1000;p45"/>
          <p:cNvPicPr preferRelativeResize="0"/>
          <p:nvPr/>
        </p:nvPicPr>
        <p:blipFill>
          <a:blip r:embed="rId4">
            <a:alphaModFix/>
          </a:blip>
          <a:stretch>
            <a:fillRect/>
          </a:stretch>
        </p:blipFill>
        <p:spPr>
          <a:xfrm>
            <a:off x="586000" y="1035800"/>
            <a:ext cx="7972002" cy="38209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grpSp>
        <p:nvGrpSpPr>
          <p:cNvPr id="1005" name="Google Shape;1005;p46"/>
          <p:cNvGrpSpPr/>
          <p:nvPr/>
        </p:nvGrpSpPr>
        <p:grpSpPr>
          <a:xfrm>
            <a:off x="269239" y="763524"/>
            <a:ext cx="2386800" cy="2386800"/>
            <a:chOff x="269239" y="624399"/>
            <a:chExt cx="2386800" cy="2386800"/>
          </a:xfrm>
        </p:grpSpPr>
        <p:sp>
          <p:nvSpPr>
            <p:cNvPr id="1006" name="Google Shape;1006;p46"/>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6"/>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8" name="Google Shape;1008;p46"/>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6"/>
          <p:cNvSpPr txBox="1">
            <a:spLocks noGrp="1"/>
          </p:cNvSpPr>
          <p:nvPr>
            <p:ph type="title"/>
          </p:nvPr>
        </p:nvSpPr>
        <p:spPr>
          <a:xfrm>
            <a:off x="705475" y="3075100"/>
            <a:ext cx="8131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Results and Discussion</a:t>
            </a:r>
            <a:endParaRPr sz="4800"/>
          </a:p>
        </p:txBody>
      </p:sp>
      <p:sp>
        <p:nvSpPr>
          <p:cNvPr id="1010" name="Google Shape;1010;p46"/>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grpSp>
        <p:nvGrpSpPr>
          <p:cNvPr id="1011" name="Google Shape;1011;p46"/>
          <p:cNvGrpSpPr/>
          <p:nvPr/>
        </p:nvGrpSpPr>
        <p:grpSpPr>
          <a:xfrm>
            <a:off x="5117075" y="1073814"/>
            <a:ext cx="2582400" cy="289350"/>
            <a:chOff x="6967625" y="394825"/>
            <a:chExt cx="2582400" cy="289350"/>
          </a:xfrm>
        </p:grpSpPr>
        <p:sp>
          <p:nvSpPr>
            <p:cNvPr id="1012" name="Google Shape;1012;p46"/>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6"/>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6"/>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6"/>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6"/>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6"/>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6"/>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6"/>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6"/>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6"/>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6"/>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6"/>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6"/>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6"/>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6"/>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6"/>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6"/>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6"/>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6"/>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6"/>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6"/>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6"/>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6"/>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6"/>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6"/>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6"/>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6"/>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6"/>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40" name="Google Shape;1040;p46"/>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041" name="Google Shape;1041;p46"/>
          <p:cNvGrpSpPr/>
          <p:nvPr/>
        </p:nvGrpSpPr>
        <p:grpSpPr>
          <a:xfrm rot="5400000">
            <a:off x="8092063" y="4120614"/>
            <a:ext cx="677400" cy="289350"/>
            <a:chOff x="7539125" y="394825"/>
            <a:chExt cx="677400" cy="289350"/>
          </a:xfrm>
        </p:grpSpPr>
        <p:sp>
          <p:nvSpPr>
            <p:cNvPr id="1042" name="Google Shape;1042;p46"/>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6"/>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6"/>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6"/>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6"/>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6"/>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6"/>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6"/>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53"/>
        <p:cNvGrpSpPr/>
        <p:nvPr/>
      </p:nvGrpSpPr>
      <p:grpSpPr>
        <a:xfrm>
          <a:off x="0" y="0"/>
          <a:ext cx="0" cy="0"/>
          <a:chOff x="0" y="0"/>
          <a:chExt cx="0" cy="0"/>
        </a:xfrm>
      </p:grpSpPr>
      <p:sp>
        <p:nvSpPr>
          <p:cNvPr id="1054" name="Google Shape;1054;p4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Models Comparison - Visual Inspection</a:t>
            </a:r>
            <a:endParaRPr/>
          </a:p>
        </p:txBody>
      </p:sp>
      <p:sp>
        <p:nvSpPr>
          <p:cNvPr id="1055" name="Google Shape;1055;p47"/>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56" name="Google Shape;1056;p47"/>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057" name="Google Shape;1057;p47"/>
          <p:cNvGrpSpPr/>
          <p:nvPr/>
        </p:nvGrpSpPr>
        <p:grpSpPr>
          <a:xfrm rot="5400000">
            <a:off x="88763" y="1823114"/>
            <a:ext cx="1248900" cy="289350"/>
            <a:chOff x="6967625" y="394825"/>
            <a:chExt cx="1248900" cy="289350"/>
          </a:xfrm>
        </p:grpSpPr>
        <p:sp>
          <p:nvSpPr>
            <p:cNvPr id="1058" name="Google Shape;1058;p47"/>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7"/>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7"/>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7"/>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7"/>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7"/>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7"/>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7"/>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7"/>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7"/>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7"/>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7"/>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7"/>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7"/>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72" name="Google Shape;1072;p47"/>
          <p:cNvSpPr txBox="1"/>
          <p:nvPr/>
        </p:nvSpPr>
        <p:spPr>
          <a:xfrm>
            <a:off x="1162700" y="1231200"/>
            <a:ext cx="2475000" cy="41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191919"/>
                </a:solidFill>
                <a:latin typeface="Roboto"/>
                <a:ea typeface="Roboto"/>
                <a:cs typeface="Roboto"/>
                <a:sym typeface="Roboto"/>
              </a:rPr>
              <a:t>1) Historical Mean Model</a:t>
            </a:r>
            <a:endParaRPr>
              <a:solidFill>
                <a:srgbClr val="191919"/>
              </a:solidFill>
              <a:latin typeface="Roboto"/>
              <a:ea typeface="Roboto"/>
              <a:cs typeface="Roboto"/>
              <a:sym typeface="Roboto"/>
            </a:endParaRPr>
          </a:p>
        </p:txBody>
      </p:sp>
      <p:pic>
        <p:nvPicPr>
          <p:cNvPr id="1073" name="Google Shape;1073;p47"/>
          <p:cNvPicPr preferRelativeResize="0"/>
          <p:nvPr/>
        </p:nvPicPr>
        <p:blipFill>
          <a:blip r:embed="rId3">
            <a:alphaModFix/>
          </a:blip>
          <a:stretch>
            <a:fillRect/>
          </a:stretch>
        </p:blipFill>
        <p:spPr>
          <a:xfrm>
            <a:off x="1162701" y="1650600"/>
            <a:ext cx="2417352" cy="1138551"/>
          </a:xfrm>
          <a:prstGeom prst="rect">
            <a:avLst/>
          </a:prstGeom>
          <a:noFill/>
          <a:ln>
            <a:noFill/>
          </a:ln>
        </p:spPr>
      </p:pic>
      <p:pic>
        <p:nvPicPr>
          <p:cNvPr id="1074" name="Google Shape;1074;p47"/>
          <p:cNvPicPr preferRelativeResize="0"/>
          <p:nvPr/>
        </p:nvPicPr>
        <p:blipFill>
          <a:blip r:embed="rId4">
            <a:alphaModFix/>
          </a:blip>
          <a:stretch>
            <a:fillRect/>
          </a:stretch>
        </p:blipFill>
        <p:spPr>
          <a:xfrm>
            <a:off x="3683347" y="1650600"/>
            <a:ext cx="2499404" cy="1138551"/>
          </a:xfrm>
          <a:prstGeom prst="rect">
            <a:avLst/>
          </a:prstGeom>
          <a:noFill/>
          <a:ln>
            <a:noFill/>
          </a:ln>
        </p:spPr>
      </p:pic>
      <p:sp>
        <p:nvSpPr>
          <p:cNvPr id="1075" name="Google Shape;1075;p47"/>
          <p:cNvSpPr txBox="1"/>
          <p:nvPr/>
        </p:nvSpPr>
        <p:spPr>
          <a:xfrm>
            <a:off x="3695550" y="1231200"/>
            <a:ext cx="2475000" cy="41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191919"/>
                </a:solidFill>
                <a:latin typeface="Roboto"/>
                <a:ea typeface="Roboto"/>
                <a:cs typeface="Roboto"/>
                <a:sym typeface="Roboto"/>
              </a:rPr>
              <a:t>2) Naive Model</a:t>
            </a:r>
            <a:endParaRPr>
              <a:solidFill>
                <a:srgbClr val="191919"/>
              </a:solidFill>
              <a:latin typeface="Roboto"/>
              <a:ea typeface="Roboto"/>
              <a:cs typeface="Roboto"/>
              <a:sym typeface="Roboto"/>
            </a:endParaRPr>
          </a:p>
        </p:txBody>
      </p:sp>
      <p:pic>
        <p:nvPicPr>
          <p:cNvPr id="1076" name="Google Shape;1076;p47"/>
          <p:cNvPicPr preferRelativeResize="0"/>
          <p:nvPr/>
        </p:nvPicPr>
        <p:blipFill>
          <a:blip r:embed="rId5">
            <a:alphaModFix/>
          </a:blip>
          <a:stretch>
            <a:fillRect/>
          </a:stretch>
        </p:blipFill>
        <p:spPr>
          <a:xfrm>
            <a:off x="6383600" y="1650600"/>
            <a:ext cx="2474999" cy="1149000"/>
          </a:xfrm>
          <a:prstGeom prst="rect">
            <a:avLst/>
          </a:prstGeom>
          <a:noFill/>
          <a:ln>
            <a:noFill/>
          </a:ln>
        </p:spPr>
      </p:pic>
      <p:sp>
        <p:nvSpPr>
          <p:cNvPr id="1077" name="Google Shape;1077;p47"/>
          <p:cNvSpPr txBox="1"/>
          <p:nvPr/>
        </p:nvSpPr>
        <p:spPr>
          <a:xfrm>
            <a:off x="6362550" y="1231200"/>
            <a:ext cx="2475000" cy="41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191919"/>
                </a:solidFill>
                <a:latin typeface="Roboto"/>
                <a:ea typeface="Roboto"/>
                <a:cs typeface="Roboto"/>
                <a:sym typeface="Roboto"/>
              </a:rPr>
              <a:t>3) AR(4) Model</a:t>
            </a:r>
            <a:endParaRPr>
              <a:solidFill>
                <a:srgbClr val="191919"/>
              </a:solidFill>
              <a:latin typeface="Roboto"/>
              <a:ea typeface="Roboto"/>
              <a:cs typeface="Roboto"/>
              <a:sym typeface="Roboto"/>
            </a:endParaRPr>
          </a:p>
        </p:txBody>
      </p:sp>
      <p:pic>
        <p:nvPicPr>
          <p:cNvPr id="1078" name="Google Shape;1078;p47"/>
          <p:cNvPicPr preferRelativeResize="0"/>
          <p:nvPr/>
        </p:nvPicPr>
        <p:blipFill>
          <a:blip r:embed="rId6">
            <a:alphaModFix/>
          </a:blip>
          <a:stretch>
            <a:fillRect/>
          </a:stretch>
        </p:blipFill>
        <p:spPr>
          <a:xfrm>
            <a:off x="1876479" y="3422025"/>
            <a:ext cx="2636820" cy="1248900"/>
          </a:xfrm>
          <a:prstGeom prst="rect">
            <a:avLst/>
          </a:prstGeom>
          <a:noFill/>
          <a:ln>
            <a:noFill/>
          </a:ln>
        </p:spPr>
      </p:pic>
      <p:sp>
        <p:nvSpPr>
          <p:cNvPr id="1079" name="Google Shape;1079;p47"/>
          <p:cNvSpPr txBox="1"/>
          <p:nvPr/>
        </p:nvSpPr>
        <p:spPr>
          <a:xfrm>
            <a:off x="1924700" y="2983800"/>
            <a:ext cx="2475000" cy="41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191919"/>
                </a:solidFill>
                <a:latin typeface="Roboto"/>
                <a:ea typeface="Roboto"/>
                <a:cs typeface="Roboto"/>
                <a:sym typeface="Roboto"/>
              </a:rPr>
              <a:t>4) VAR(10) Model</a:t>
            </a:r>
            <a:endParaRPr>
              <a:solidFill>
                <a:srgbClr val="191919"/>
              </a:solidFill>
              <a:latin typeface="Roboto"/>
              <a:ea typeface="Roboto"/>
              <a:cs typeface="Roboto"/>
              <a:sym typeface="Roboto"/>
            </a:endParaRPr>
          </a:p>
        </p:txBody>
      </p:sp>
      <p:pic>
        <p:nvPicPr>
          <p:cNvPr id="1080" name="Google Shape;1080;p47"/>
          <p:cNvPicPr preferRelativeResize="0"/>
          <p:nvPr/>
        </p:nvPicPr>
        <p:blipFill>
          <a:blip r:embed="rId7">
            <a:alphaModFix/>
          </a:blip>
          <a:stretch>
            <a:fillRect/>
          </a:stretch>
        </p:blipFill>
        <p:spPr>
          <a:xfrm>
            <a:off x="4908750" y="3432475"/>
            <a:ext cx="2605682" cy="1248900"/>
          </a:xfrm>
          <a:prstGeom prst="rect">
            <a:avLst/>
          </a:prstGeom>
          <a:noFill/>
          <a:ln>
            <a:noFill/>
          </a:ln>
        </p:spPr>
      </p:pic>
      <p:sp>
        <p:nvSpPr>
          <p:cNvPr id="1081" name="Google Shape;1081;p47"/>
          <p:cNvSpPr txBox="1"/>
          <p:nvPr/>
        </p:nvSpPr>
        <p:spPr>
          <a:xfrm>
            <a:off x="4972700" y="2983800"/>
            <a:ext cx="2475000" cy="4194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rgbClr val="191919"/>
                </a:solidFill>
                <a:latin typeface="Roboto"/>
                <a:ea typeface="Roboto"/>
                <a:cs typeface="Roboto"/>
                <a:sym typeface="Roboto"/>
              </a:rPr>
              <a:t>5) Best LSTM Model</a:t>
            </a:r>
            <a:endParaRPr>
              <a:solidFill>
                <a:srgbClr val="191919"/>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 and Problem Statement</a:t>
            </a:r>
            <a:endParaRPr/>
          </a:p>
        </p:txBody>
      </p:sp>
      <p:sp>
        <p:nvSpPr>
          <p:cNvPr id="172" name="Google Shape;172;p21"/>
          <p:cNvSpPr txBox="1">
            <a:spLocks noGrp="1"/>
          </p:cNvSpPr>
          <p:nvPr>
            <p:ph type="subTitle" idx="1"/>
          </p:nvPr>
        </p:nvSpPr>
        <p:spPr>
          <a:xfrm>
            <a:off x="4976125" y="2778325"/>
            <a:ext cx="2406900" cy="364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400" b="1"/>
              <a:t>Traders, Fund Managers</a:t>
            </a:r>
            <a:endParaRPr sz="1400" b="1"/>
          </a:p>
        </p:txBody>
      </p:sp>
      <p:grpSp>
        <p:nvGrpSpPr>
          <p:cNvPr id="173" name="Google Shape;173;p21"/>
          <p:cNvGrpSpPr/>
          <p:nvPr/>
        </p:nvGrpSpPr>
        <p:grpSpPr>
          <a:xfrm rot="-5400000">
            <a:off x="7053942" y="-1380678"/>
            <a:ext cx="3151531" cy="3151531"/>
            <a:chOff x="269239" y="624399"/>
            <a:chExt cx="2386800" cy="2386800"/>
          </a:xfrm>
        </p:grpSpPr>
        <p:sp>
          <p:nvSpPr>
            <p:cNvPr id="174" name="Google Shape;174;p21"/>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1"/>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 name="Google Shape;176;p21"/>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7" name="Google Shape;177;p21"/>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78" name="Google Shape;178;p21"/>
          <p:cNvGrpSpPr/>
          <p:nvPr/>
        </p:nvGrpSpPr>
        <p:grpSpPr>
          <a:xfrm rot="5400000">
            <a:off x="88763" y="1823114"/>
            <a:ext cx="1248900" cy="289350"/>
            <a:chOff x="6967625" y="394825"/>
            <a:chExt cx="1248900" cy="289350"/>
          </a:xfrm>
        </p:grpSpPr>
        <p:sp>
          <p:nvSpPr>
            <p:cNvPr id="179" name="Google Shape;179;p21"/>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1"/>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1"/>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1"/>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1"/>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1"/>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1"/>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1"/>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1"/>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1"/>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1"/>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1"/>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1"/>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93" name="Google Shape;193;p21"/>
          <p:cNvPicPr preferRelativeResize="0"/>
          <p:nvPr/>
        </p:nvPicPr>
        <p:blipFill>
          <a:blip r:embed="rId3">
            <a:alphaModFix/>
          </a:blip>
          <a:stretch>
            <a:fillRect/>
          </a:stretch>
        </p:blipFill>
        <p:spPr>
          <a:xfrm>
            <a:off x="1023250" y="1429062"/>
            <a:ext cx="2817250" cy="2817250"/>
          </a:xfrm>
          <a:prstGeom prst="rect">
            <a:avLst/>
          </a:prstGeom>
          <a:noFill/>
          <a:ln>
            <a:noFill/>
          </a:ln>
        </p:spPr>
      </p:pic>
      <p:grpSp>
        <p:nvGrpSpPr>
          <p:cNvPr id="194" name="Google Shape;194;p21"/>
          <p:cNvGrpSpPr/>
          <p:nvPr/>
        </p:nvGrpSpPr>
        <p:grpSpPr>
          <a:xfrm>
            <a:off x="4427164" y="2778289"/>
            <a:ext cx="368186" cy="364224"/>
            <a:chOff x="-64406125" y="3362225"/>
            <a:chExt cx="318225" cy="314800"/>
          </a:xfrm>
        </p:grpSpPr>
        <p:sp>
          <p:nvSpPr>
            <p:cNvPr id="195" name="Google Shape;195;p21"/>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1"/>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21"/>
          <p:cNvGrpSpPr/>
          <p:nvPr/>
        </p:nvGrpSpPr>
        <p:grpSpPr>
          <a:xfrm>
            <a:off x="4427169" y="3326040"/>
            <a:ext cx="368186" cy="366364"/>
            <a:chOff x="-62151950" y="4111775"/>
            <a:chExt cx="318225" cy="316650"/>
          </a:xfrm>
        </p:grpSpPr>
        <p:sp>
          <p:nvSpPr>
            <p:cNvPr id="198" name="Google Shape;198;p21"/>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1"/>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1"/>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1"/>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21"/>
          <p:cNvSpPr txBox="1">
            <a:spLocks noGrp="1"/>
          </p:cNvSpPr>
          <p:nvPr>
            <p:ph type="subTitle" idx="1"/>
          </p:nvPr>
        </p:nvSpPr>
        <p:spPr>
          <a:xfrm>
            <a:off x="4976125" y="3327125"/>
            <a:ext cx="2406900" cy="364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400" b="1"/>
              <a:t>Data-Driven Models</a:t>
            </a:r>
            <a:endParaRPr sz="1400" b="1"/>
          </a:p>
        </p:txBody>
      </p:sp>
      <p:grpSp>
        <p:nvGrpSpPr>
          <p:cNvPr id="203" name="Google Shape;203;p21"/>
          <p:cNvGrpSpPr/>
          <p:nvPr/>
        </p:nvGrpSpPr>
        <p:grpSpPr>
          <a:xfrm>
            <a:off x="4428081" y="3814760"/>
            <a:ext cx="366364" cy="367290"/>
            <a:chOff x="-61783350" y="3743950"/>
            <a:chExt cx="316650" cy="317450"/>
          </a:xfrm>
        </p:grpSpPr>
        <p:sp>
          <p:nvSpPr>
            <p:cNvPr id="204" name="Google Shape;204;p21"/>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6" name="Google Shape;206;p21"/>
          <p:cNvSpPr txBox="1">
            <a:spLocks noGrp="1"/>
          </p:cNvSpPr>
          <p:nvPr>
            <p:ph type="subTitle" idx="1"/>
          </p:nvPr>
        </p:nvSpPr>
        <p:spPr>
          <a:xfrm>
            <a:off x="4005850" y="1389375"/>
            <a:ext cx="4425000" cy="13983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800" u="sng">
                <a:latin typeface="Roboto Medium"/>
                <a:ea typeface="Roboto Medium"/>
                <a:cs typeface="Roboto Medium"/>
                <a:sym typeface="Roboto Medium"/>
              </a:rPr>
              <a:t>Problem of Interest: </a:t>
            </a:r>
            <a:r>
              <a:rPr lang="en" sz="1800">
                <a:latin typeface="Roboto Medium"/>
                <a:ea typeface="Roboto Medium"/>
                <a:cs typeface="Roboto Medium"/>
                <a:sym typeface="Roboto Medium"/>
              </a:rPr>
              <a:t>Predict the performance of S&amp;P 500 index using leading indicators from energy, gold, and US Treasury markets</a:t>
            </a:r>
            <a:endParaRPr sz="1800">
              <a:latin typeface="Roboto Medium"/>
              <a:ea typeface="Roboto Medium"/>
              <a:cs typeface="Roboto Medium"/>
              <a:sym typeface="Roboto Medium"/>
            </a:endParaRPr>
          </a:p>
        </p:txBody>
      </p:sp>
      <p:sp>
        <p:nvSpPr>
          <p:cNvPr id="207" name="Google Shape;207;p21"/>
          <p:cNvSpPr txBox="1">
            <a:spLocks noGrp="1"/>
          </p:cNvSpPr>
          <p:nvPr>
            <p:ph type="subTitle" idx="1"/>
          </p:nvPr>
        </p:nvSpPr>
        <p:spPr>
          <a:xfrm>
            <a:off x="5001025" y="3816300"/>
            <a:ext cx="2406900" cy="3642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400" b="1"/>
              <a:t>Leading Indicators</a:t>
            </a:r>
            <a:endParaRPr sz="1400"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85"/>
        <p:cNvGrpSpPr/>
        <p:nvPr/>
      </p:nvGrpSpPr>
      <p:grpSpPr>
        <a:xfrm>
          <a:off x="0" y="0"/>
          <a:ext cx="0" cy="0"/>
          <a:chOff x="0" y="0"/>
          <a:chExt cx="0" cy="0"/>
        </a:xfrm>
      </p:grpSpPr>
      <p:sp>
        <p:nvSpPr>
          <p:cNvPr id="1086" name="Google Shape;1086;p48"/>
          <p:cNvSpPr/>
          <p:nvPr/>
        </p:nvSpPr>
        <p:spPr>
          <a:xfrm>
            <a:off x="4204646" y="1326413"/>
            <a:ext cx="734700" cy="7347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8"/>
          <p:cNvSpPr/>
          <p:nvPr/>
        </p:nvSpPr>
        <p:spPr>
          <a:xfrm>
            <a:off x="6827573" y="1326413"/>
            <a:ext cx="734700" cy="7347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8"/>
          <p:cNvSpPr/>
          <p:nvPr/>
        </p:nvSpPr>
        <p:spPr>
          <a:xfrm>
            <a:off x="1657925" y="1326413"/>
            <a:ext cx="734700" cy="7347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8"/>
          <p:cNvSpPr txBox="1"/>
          <p:nvPr/>
        </p:nvSpPr>
        <p:spPr>
          <a:xfrm>
            <a:off x="625700" y="292625"/>
            <a:ext cx="7869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191919"/>
                </a:solidFill>
                <a:latin typeface="Playfair Display ExtraBold"/>
                <a:ea typeface="Playfair Display ExtraBold"/>
                <a:cs typeface="Playfair Display ExtraBold"/>
                <a:sym typeface="Playfair Display ExtraBold"/>
              </a:rPr>
              <a:t>Models Comparison - Quantitative Metrics</a:t>
            </a:r>
            <a:endParaRPr sz="3000">
              <a:solidFill>
                <a:srgbClr val="191919"/>
              </a:solidFill>
              <a:latin typeface="Playfair Display ExtraBold"/>
              <a:ea typeface="Playfair Display ExtraBold"/>
              <a:cs typeface="Playfair Display ExtraBold"/>
              <a:sym typeface="Playfair Display ExtraBold"/>
            </a:endParaRPr>
          </a:p>
        </p:txBody>
      </p:sp>
      <p:sp>
        <p:nvSpPr>
          <p:cNvPr id="1090" name="Google Shape;1090;p48"/>
          <p:cNvSpPr txBox="1"/>
          <p:nvPr/>
        </p:nvSpPr>
        <p:spPr>
          <a:xfrm>
            <a:off x="937625" y="2061125"/>
            <a:ext cx="2175300" cy="136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rgbClr val="191919"/>
                </a:solidFill>
                <a:latin typeface="Playfair Display ExtraBold"/>
                <a:ea typeface="Playfair Display ExtraBold"/>
                <a:cs typeface="Playfair Display ExtraBold"/>
                <a:sym typeface="Playfair Display ExtraBold"/>
              </a:rPr>
              <a:t>Root Mean Squared Error (RMSE)</a:t>
            </a:r>
            <a:endParaRPr sz="2400">
              <a:solidFill>
                <a:srgbClr val="191919"/>
              </a:solidFill>
              <a:latin typeface="Playfair Display ExtraBold"/>
              <a:ea typeface="Playfair Display ExtraBold"/>
              <a:cs typeface="Playfair Display ExtraBold"/>
              <a:sym typeface="Playfair Display ExtraBold"/>
            </a:endParaRPr>
          </a:p>
        </p:txBody>
      </p:sp>
      <p:sp>
        <p:nvSpPr>
          <p:cNvPr id="1091" name="Google Shape;1091;p48"/>
          <p:cNvSpPr txBox="1"/>
          <p:nvPr/>
        </p:nvSpPr>
        <p:spPr>
          <a:xfrm>
            <a:off x="1657925" y="146997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01</a:t>
            </a:r>
            <a:endParaRPr sz="3000" b="1">
              <a:solidFill>
                <a:srgbClr val="191919"/>
              </a:solidFill>
              <a:latin typeface="Roboto"/>
              <a:ea typeface="Roboto"/>
              <a:cs typeface="Roboto"/>
              <a:sym typeface="Roboto"/>
            </a:endParaRPr>
          </a:p>
        </p:txBody>
      </p:sp>
      <p:sp>
        <p:nvSpPr>
          <p:cNvPr id="1092" name="Google Shape;1092;p48"/>
          <p:cNvSpPr txBox="1"/>
          <p:nvPr/>
        </p:nvSpPr>
        <p:spPr>
          <a:xfrm>
            <a:off x="4204646" y="146997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02</a:t>
            </a:r>
            <a:endParaRPr sz="3000" b="1">
              <a:solidFill>
                <a:srgbClr val="191919"/>
              </a:solidFill>
              <a:latin typeface="Roboto"/>
              <a:ea typeface="Roboto"/>
              <a:cs typeface="Roboto"/>
              <a:sym typeface="Roboto"/>
            </a:endParaRPr>
          </a:p>
        </p:txBody>
      </p:sp>
      <p:sp>
        <p:nvSpPr>
          <p:cNvPr id="1093" name="Google Shape;1093;p48"/>
          <p:cNvSpPr txBox="1"/>
          <p:nvPr/>
        </p:nvSpPr>
        <p:spPr>
          <a:xfrm>
            <a:off x="6827573" y="1469971"/>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03</a:t>
            </a:r>
            <a:endParaRPr sz="3000" b="1">
              <a:solidFill>
                <a:srgbClr val="191919"/>
              </a:solidFill>
              <a:latin typeface="Roboto"/>
              <a:ea typeface="Roboto"/>
              <a:cs typeface="Roboto"/>
              <a:sym typeface="Roboto"/>
            </a:endParaRPr>
          </a:p>
        </p:txBody>
      </p:sp>
      <p:cxnSp>
        <p:nvCxnSpPr>
          <p:cNvPr id="1094" name="Google Shape;1094;p48"/>
          <p:cNvCxnSpPr/>
          <p:nvPr/>
        </p:nvCxnSpPr>
        <p:spPr>
          <a:xfrm>
            <a:off x="705600" y="256850"/>
            <a:ext cx="7732800" cy="0"/>
          </a:xfrm>
          <a:prstGeom prst="straightConnector1">
            <a:avLst/>
          </a:prstGeom>
          <a:noFill/>
          <a:ln w="9525" cap="flat" cmpd="sng">
            <a:solidFill>
              <a:srgbClr val="191919"/>
            </a:solidFill>
            <a:prstDash val="solid"/>
            <a:round/>
            <a:headEnd type="oval" w="med" len="med"/>
            <a:tailEnd type="oval" w="med" len="med"/>
          </a:ln>
        </p:spPr>
      </p:cxnSp>
      <p:grpSp>
        <p:nvGrpSpPr>
          <p:cNvPr id="1095" name="Google Shape;1095;p48"/>
          <p:cNvGrpSpPr/>
          <p:nvPr/>
        </p:nvGrpSpPr>
        <p:grpSpPr>
          <a:xfrm>
            <a:off x="-62573" y="959839"/>
            <a:ext cx="1629900" cy="289350"/>
            <a:chOff x="7920125" y="394825"/>
            <a:chExt cx="1629900" cy="289350"/>
          </a:xfrm>
        </p:grpSpPr>
        <p:sp>
          <p:nvSpPr>
            <p:cNvPr id="1096" name="Google Shape;1096;p48"/>
            <p:cNvSpPr/>
            <p:nvPr/>
          </p:nvSpPr>
          <p:spPr>
            <a:xfrm rot="-5400000">
              <a:off x="7920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8"/>
            <p:cNvSpPr/>
            <p:nvPr/>
          </p:nvSpPr>
          <p:spPr>
            <a:xfrm rot="-5400000">
              <a:off x="7920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8"/>
            <p:cNvSpPr/>
            <p:nvPr/>
          </p:nvSpPr>
          <p:spPr>
            <a:xfrm rot="-5400000">
              <a:off x="8110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8"/>
            <p:cNvSpPr/>
            <p:nvPr/>
          </p:nvSpPr>
          <p:spPr>
            <a:xfrm rot="-5400000">
              <a:off x="8110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8"/>
            <p:cNvSpPr/>
            <p:nvPr/>
          </p:nvSpPr>
          <p:spPr>
            <a:xfrm rot="-5400000">
              <a:off x="8301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8"/>
            <p:cNvSpPr/>
            <p:nvPr/>
          </p:nvSpPr>
          <p:spPr>
            <a:xfrm rot="-5400000">
              <a:off x="8301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8"/>
            <p:cNvSpPr/>
            <p:nvPr/>
          </p:nvSpPr>
          <p:spPr>
            <a:xfrm rot="-5400000">
              <a:off x="8491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8"/>
            <p:cNvSpPr/>
            <p:nvPr/>
          </p:nvSpPr>
          <p:spPr>
            <a:xfrm rot="-5400000">
              <a:off x="8491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8"/>
            <p:cNvSpPr/>
            <p:nvPr/>
          </p:nvSpPr>
          <p:spPr>
            <a:xfrm rot="-5400000">
              <a:off x="8682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8"/>
            <p:cNvSpPr/>
            <p:nvPr/>
          </p:nvSpPr>
          <p:spPr>
            <a:xfrm rot="-5400000">
              <a:off x="8682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8"/>
            <p:cNvSpPr/>
            <p:nvPr/>
          </p:nvSpPr>
          <p:spPr>
            <a:xfrm rot="-5400000">
              <a:off x="8872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8"/>
            <p:cNvSpPr/>
            <p:nvPr/>
          </p:nvSpPr>
          <p:spPr>
            <a:xfrm rot="-5400000">
              <a:off x="8872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8"/>
            <p:cNvSpPr/>
            <p:nvPr/>
          </p:nvSpPr>
          <p:spPr>
            <a:xfrm rot="-5400000">
              <a:off x="9063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8"/>
            <p:cNvSpPr/>
            <p:nvPr/>
          </p:nvSpPr>
          <p:spPr>
            <a:xfrm rot="-5400000">
              <a:off x="9063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8"/>
            <p:cNvSpPr/>
            <p:nvPr/>
          </p:nvSpPr>
          <p:spPr>
            <a:xfrm rot="-5400000">
              <a:off x="92536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8"/>
            <p:cNvSpPr/>
            <p:nvPr/>
          </p:nvSpPr>
          <p:spPr>
            <a:xfrm rot="-5400000">
              <a:off x="92536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8"/>
            <p:cNvSpPr/>
            <p:nvPr/>
          </p:nvSpPr>
          <p:spPr>
            <a:xfrm rot="-5400000">
              <a:off x="9444125" y="57827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8"/>
            <p:cNvSpPr/>
            <p:nvPr/>
          </p:nvSpPr>
          <p:spPr>
            <a:xfrm rot="-5400000">
              <a:off x="9444125" y="394825"/>
              <a:ext cx="105900" cy="105900"/>
            </a:xfrm>
            <a:prstGeom prst="ellipse">
              <a:avLst/>
            </a:prstGeom>
            <a:solidFill>
              <a:srgbClr val="1919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14" name="Google Shape;1114;p48"/>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sp>
        <p:nvSpPr>
          <p:cNvPr id="1115" name="Google Shape;1115;p48"/>
          <p:cNvSpPr txBox="1"/>
          <p:nvPr/>
        </p:nvSpPr>
        <p:spPr>
          <a:xfrm>
            <a:off x="3484350" y="2061125"/>
            <a:ext cx="2412000" cy="13677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400">
                <a:solidFill>
                  <a:srgbClr val="191919"/>
                </a:solidFill>
                <a:latin typeface="Playfair Display ExtraBold"/>
                <a:ea typeface="Playfair Display ExtraBold"/>
                <a:cs typeface="Playfair Display ExtraBold"/>
                <a:sym typeface="Playfair Display ExtraBold"/>
              </a:rPr>
              <a:t>Mean Absolute Percentage Error (MAPE)</a:t>
            </a:r>
            <a:endParaRPr sz="2400">
              <a:solidFill>
                <a:srgbClr val="191919"/>
              </a:solidFill>
              <a:latin typeface="Playfair Display ExtraBold"/>
              <a:ea typeface="Playfair Display ExtraBold"/>
              <a:cs typeface="Playfair Display ExtraBold"/>
              <a:sym typeface="Playfair Display ExtraBold"/>
            </a:endParaRPr>
          </a:p>
        </p:txBody>
      </p:sp>
      <p:sp>
        <p:nvSpPr>
          <p:cNvPr id="1116" name="Google Shape;1116;p48"/>
          <p:cNvSpPr txBox="1"/>
          <p:nvPr/>
        </p:nvSpPr>
        <p:spPr>
          <a:xfrm>
            <a:off x="6107275" y="2061125"/>
            <a:ext cx="2175300" cy="1367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rgbClr val="191919"/>
                </a:solidFill>
                <a:latin typeface="Playfair Display ExtraBold"/>
                <a:ea typeface="Playfair Display ExtraBold"/>
                <a:cs typeface="Playfair Display ExtraBold"/>
                <a:sym typeface="Playfair Display ExtraBold"/>
              </a:rPr>
              <a:t>R-Squared (R2)</a:t>
            </a:r>
            <a:endParaRPr sz="2400">
              <a:solidFill>
                <a:srgbClr val="191919"/>
              </a:solidFill>
              <a:latin typeface="Playfair Display ExtraBold"/>
              <a:ea typeface="Playfair Display ExtraBold"/>
              <a:cs typeface="Playfair Display ExtraBold"/>
              <a:sym typeface="Playfair Display ExtraBold"/>
            </a:endParaRPr>
          </a:p>
        </p:txBody>
      </p:sp>
      <p:pic>
        <p:nvPicPr>
          <p:cNvPr id="1117" name="Google Shape;1117;p48"/>
          <p:cNvPicPr preferRelativeResize="0"/>
          <p:nvPr/>
        </p:nvPicPr>
        <p:blipFill>
          <a:blip r:embed="rId3">
            <a:alphaModFix/>
          </a:blip>
          <a:stretch>
            <a:fillRect/>
          </a:stretch>
        </p:blipFill>
        <p:spPr>
          <a:xfrm>
            <a:off x="937625" y="3384752"/>
            <a:ext cx="2190852" cy="825335"/>
          </a:xfrm>
          <a:prstGeom prst="rect">
            <a:avLst/>
          </a:prstGeom>
          <a:noFill/>
          <a:ln>
            <a:noFill/>
          </a:ln>
        </p:spPr>
      </p:pic>
      <p:pic>
        <p:nvPicPr>
          <p:cNvPr id="1118" name="Google Shape;1118;p48"/>
          <p:cNvPicPr preferRelativeResize="0"/>
          <p:nvPr/>
        </p:nvPicPr>
        <p:blipFill>
          <a:blip r:embed="rId4">
            <a:alphaModFix/>
          </a:blip>
          <a:stretch>
            <a:fillRect/>
          </a:stretch>
        </p:blipFill>
        <p:spPr>
          <a:xfrm>
            <a:off x="3699661" y="3600148"/>
            <a:ext cx="2190852" cy="843403"/>
          </a:xfrm>
          <a:prstGeom prst="rect">
            <a:avLst/>
          </a:prstGeom>
          <a:noFill/>
          <a:ln>
            <a:noFill/>
          </a:ln>
        </p:spPr>
      </p:pic>
      <p:pic>
        <p:nvPicPr>
          <p:cNvPr id="1119" name="Google Shape;1119;p48"/>
          <p:cNvPicPr preferRelativeResize="0"/>
          <p:nvPr/>
        </p:nvPicPr>
        <p:blipFill>
          <a:blip r:embed="rId5">
            <a:alphaModFix/>
          </a:blip>
          <a:stretch>
            <a:fillRect/>
          </a:stretch>
        </p:blipFill>
        <p:spPr>
          <a:xfrm>
            <a:off x="6322751" y="3435360"/>
            <a:ext cx="1598124" cy="85359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graphicFrame>
        <p:nvGraphicFramePr>
          <p:cNvPr id="1124" name="Google Shape;1124;p49"/>
          <p:cNvGraphicFramePr/>
          <p:nvPr/>
        </p:nvGraphicFramePr>
        <p:xfrm>
          <a:off x="327038" y="898150"/>
          <a:ext cx="3000000" cy="3000000"/>
        </p:xfrm>
        <a:graphic>
          <a:graphicData uri="http://schemas.openxmlformats.org/drawingml/2006/table">
            <a:tbl>
              <a:tblPr>
                <a:noFill/>
                <a:tableStyleId>{480A756D-9C41-4166-B011-8ACCDB4A94BE}</a:tableStyleId>
              </a:tblPr>
              <a:tblGrid>
                <a:gridCol w="623875">
                  <a:extLst>
                    <a:ext uri="{9D8B030D-6E8A-4147-A177-3AD203B41FA5}">
                      <a16:colId xmlns:a16="http://schemas.microsoft.com/office/drawing/2014/main" val="20000"/>
                    </a:ext>
                  </a:extLst>
                </a:gridCol>
                <a:gridCol w="1107725">
                  <a:extLst>
                    <a:ext uri="{9D8B030D-6E8A-4147-A177-3AD203B41FA5}">
                      <a16:colId xmlns:a16="http://schemas.microsoft.com/office/drawing/2014/main" val="20001"/>
                    </a:ext>
                  </a:extLst>
                </a:gridCol>
                <a:gridCol w="802150">
                  <a:extLst>
                    <a:ext uri="{9D8B030D-6E8A-4147-A177-3AD203B41FA5}">
                      <a16:colId xmlns:a16="http://schemas.microsoft.com/office/drawing/2014/main" val="20002"/>
                    </a:ext>
                  </a:extLst>
                </a:gridCol>
                <a:gridCol w="802150">
                  <a:extLst>
                    <a:ext uri="{9D8B030D-6E8A-4147-A177-3AD203B41FA5}">
                      <a16:colId xmlns:a16="http://schemas.microsoft.com/office/drawing/2014/main" val="20003"/>
                    </a:ext>
                  </a:extLst>
                </a:gridCol>
                <a:gridCol w="802150">
                  <a:extLst>
                    <a:ext uri="{9D8B030D-6E8A-4147-A177-3AD203B41FA5}">
                      <a16:colId xmlns:a16="http://schemas.microsoft.com/office/drawing/2014/main" val="20004"/>
                    </a:ext>
                  </a:extLst>
                </a:gridCol>
              </a:tblGrid>
              <a:tr h="524575">
                <a:tc gridSpan="5">
                  <a:txBody>
                    <a:bodyPr/>
                    <a:lstStyle/>
                    <a:p>
                      <a:pPr marL="0" lvl="0" indent="0" algn="ctr" rtl="0">
                        <a:lnSpc>
                          <a:spcPct val="115000"/>
                        </a:lnSpc>
                        <a:spcBef>
                          <a:spcPts val="0"/>
                        </a:spcBef>
                        <a:spcAft>
                          <a:spcPts val="0"/>
                        </a:spcAft>
                        <a:buNone/>
                      </a:pPr>
                      <a:r>
                        <a:rPr lang="en" sz="1250" b="1">
                          <a:solidFill>
                            <a:schemeClr val="dk1"/>
                          </a:solidFill>
                          <a:latin typeface="Playfair Display"/>
                          <a:ea typeface="Playfair Display"/>
                          <a:cs typeface="Playfair Display"/>
                          <a:sym typeface="Playfair Display"/>
                        </a:rPr>
                        <a:t> </a:t>
                      </a:r>
                      <a:endParaRPr sz="1250" b="1">
                        <a:solidFill>
                          <a:schemeClr val="dk1"/>
                        </a:solidFill>
                        <a:latin typeface="Playfair Display"/>
                        <a:ea typeface="Playfair Display"/>
                        <a:cs typeface="Playfair Display"/>
                        <a:sym typeface="Playfair Display"/>
                      </a:endParaRPr>
                    </a:p>
                    <a:p>
                      <a:pPr marL="0" lvl="0" indent="0" algn="ctr" rtl="0">
                        <a:lnSpc>
                          <a:spcPct val="115000"/>
                        </a:lnSpc>
                        <a:spcBef>
                          <a:spcPts val="0"/>
                        </a:spcBef>
                        <a:spcAft>
                          <a:spcPts val="0"/>
                        </a:spcAft>
                        <a:buNone/>
                      </a:pPr>
                      <a:r>
                        <a:rPr lang="en" sz="1250" b="1">
                          <a:solidFill>
                            <a:schemeClr val="dk1"/>
                          </a:solidFill>
                          <a:latin typeface="Playfair Display"/>
                          <a:ea typeface="Playfair Display"/>
                          <a:cs typeface="Playfair Display"/>
                          <a:sym typeface="Playfair Display"/>
                        </a:rPr>
                        <a:t>RMSE, MAPE, and R-Squared Values Comparison</a:t>
                      </a:r>
                      <a:endParaRPr sz="1250" b="1">
                        <a:solidFill>
                          <a:schemeClr val="dk1"/>
                        </a:solidFill>
                        <a:latin typeface="Playfair Display"/>
                        <a:ea typeface="Playfair Display"/>
                        <a:cs typeface="Playfair Display"/>
                        <a:sym typeface="Playfair Display"/>
                      </a:endParaRPr>
                    </a:p>
                  </a:txBody>
                  <a:tcPr marL="9150" marR="9150" marT="9150" marB="915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5975">
                <a:tc>
                  <a:txBody>
                    <a:bodyPr/>
                    <a:lstStyle/>
                    <a:p>
                      <a:pPr marL="0" lvl="0" indent="0" algn="ctr" rtl="0">
                        <a:lnSpc>
                          <a:spcPct val="115000"/>
                        </a:lnSpc>
                        <a:spcBef>
                          <a:spcPts val="0"/>
                        </a:spcBef>
                        <a:spcAft>
                          <a:spcPts val="0"/>
                        </a:spcAft>
                        <a:buNone/>
                      </a:pPr>
                      <a:endParaRPr sz="950">
                        <a:solidFill>
                          <a:schemeClr val="dk1"/>
                        </a:solidFill>
                        <a:latin typeface="Playfair Display"/>
                        <a:ea typeface="Playfair Display"/>
                        <a:cs typeface="Playfair Display"/>
                        <a:sym typeface="Playfair Display"/>
                      </a:endParaRPr>
                    </a:p>
                  </a:txBody>
                  <a:tcPr marL="9150" marR="9150" marT="9150" marB="9150"/>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Model</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1-Step Ahead</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2-Step Ahead</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3-Step Ahead</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125">
                <a:tc rowSpan="5">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RMSE</a:t>
                      </a:r>
                      <a:endParaRPr sz="950" b="1">
                        <a:solidFill>
                          <a:schemeClr val="dk1"/>
                        </a:solidFill>
                        <a:latin typeface="Playfair Display"/>
                        <a:ea typeface="Playfair Display"/>
                        <a:cs typeface="Playfair Display"/>
                        <a:sym typeface="Playfair Display"/>
                      </a:endParaRPr>
                    </a:p>
                  </a:txBody>
                  <a:tcPr marL="9150" marR="9150" marT="9150" marB="9150">
                    <a:lnR w="1270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Historical Mean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3.0770</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3.0770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3.0770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6200">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Naive</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3.4873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3.4873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3.4873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AR(4)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3.0881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3.1324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3.1676</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VAR(10)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3.2412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3.2782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3.3015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LSTM</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2.9108</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3.0824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3.1285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7125">
                <a:tc rowSpan="5">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MAPE</a:t>
                      </a:r>
                      <a:endParaRPr sz="950" b="1">
                        <a:solidFill>
                          <a:schemeClr val="dk1"/>
                        </a:solidFill>
                        <a:latin typeface="Playfair Display"/>
                        <a:ea typeface="Playfair Display"/>
                        <a:cs typeface="Playfair Display"/>
                        <a:sym typeface="Playfair Display"/>
                      </a:endParaRPr>
                    </a:p>
                  </a:txBody>
                  <a:tcPr marL="9150" marR="9150" marT="9150" marB="9150">
                    <a:lnR w="1270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Historical Mean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1.0689</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1.0689</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1.0689</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Naive</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1.8922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1.8922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1.8922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AR(4)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1.1201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1.1422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1.0768</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VAR(10)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1.3203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1.4188</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1.2769</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LSTM</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1.0607</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1.2046</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1.2122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7125">
                <a:tc rowSpan="5">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R2</a:t>
                      </a:r>
                      <a:endParaRPr sz="950" b="1">
                        <a:solidFill>
                          <a:schemeClr val="dk1"/>
                        </a:solidFill>
                        <a:latin typeface="Playfair Display"/>
                        <a:ea typeface="Playfair Display"/>
                        <a:cs typeface="Playfair Display"/>
                        <a:sym typeface="Playfair Display"/>
                      </a:endParaRPr>
                    </a:p>
                  </a:txBody>
                  <a:tcPr marL="9150" marR="9150" marT="9150" marB="9150">
                    <a:lnR w="1270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Historical Mean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0.0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0.0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Naive</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-0.2845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-0.2845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-0.2845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AR(4)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-0.0629</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-0.0470</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-0.0303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VAR(10)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-0.17095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-0.1467</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-0.1193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LSTM</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0.05565</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-0.005021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-0.005021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grpSp>
        <p:nvGrpSpPr>
          <p:cNvPr id="1125" name="Google Shape;1125;p49"/>
          <p:cNvGrpSpPr/>
          <p:nvPr/>
        </p:nvGrpSpPr>
        <p:grpSpPr>
          <a:xfrm rot="-5400000">
            <a:off x="7313267" y="3148597"/>
            <a:ext cx="3151531" cy="3151531"/>
            <a:chOff x="269239" y="624399"/>
            <a:chExt cx="2386800" cy="2386800"/>
          </a:xfrm>
        </p:grpSpPr>
        <p:sp>
          <p:nvSpPr>
            <p:cNvPr id="1126" name="Google Shape;1126;p49"/>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9"/>
            <p:cNvSpPr/>
            <p:nvPr/>
          </p:nvSpPr>
          <p:spPr>
            <a:xfrm rot="-1969931">
              <a:off x="2094306" y="1272709"/>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8" name="Google Shape;1128;p49"/>
          <p:cNvSpPr/>
          <p:nvPr/>
        </p:nvSpPr>
        <p:spPr>
          <a:xfrm>
            <a:off x="7943514" y="3778886"/>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9"/>
          <p:cNvSpPr txBox="1"/>
          <p:nvPr/>
        </p:nvSpPr>
        <p:spPr>
          <a:xfrm rot="10800000" flipH="1">
            <a:off x="4168200" y="-3"/>
            <a:ext cx="49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130" name="Google Shape;1130;p49"/>
          <p:cNvSpPr txBox="1"/>
          <p:nvPr/>
        </p:nvSpPr>
        <p:spPr>
          <a:xfrm>
            <a:off x="4559700" y="114402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Playfair Display ExtraBold"/>
                <a:ea typeface="Playfair Display ExtraBold"/>
                <a:cs typeface="Playfair Display ExtraBold"/>
                <a:sym typeface="Playfair Display ExtraBold"/>
              </a:rPr>
              <a:t>One-Step Ahead</a:t>
            </a:r>
            <a:endParaRPr sz="1600">
              <a:solidFill>
                <a:schemeClr val="dk1"/>
              </a:solidFill>
              <a:latin typeface="Playfair Display ExtraBold"/>
              <a:ea typeface="Playfair Display ExtraBold"/>
              <a:cs typeface="Playfair Display ExtraBold"/>
              <a:sym typeface="Playfair Display ExtraBold"/>
            </a:endParaRPr>
          </a:p>
        </p:txBody>
      </p:sp>
      <p:sp>
        <p:nvSpPr>
          <p:cNvPr id="1131" name="Google Shape;1131;p49"/>
          <p:cNvSpPr txBox="1"/>
          <p:nvPr/>
        </p:nvSpPr>
        <p:spPr>
          <a:xfrm>
            <a:off x="4407300" y="1512725"/>
            <a:ext cx="4812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Best Model: LSTM</a:t>
            </a:r>
            <a:endParaRPr b="1">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Lowest RMSE and MAPE values</a:t>
            </a:r>
            <a:endParaRPr>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Positive R2 value</a:t>
            </a:r>
            <a:endParaRPr>
              <a:latin typeface="Playfair Display"/>
              <a:ea typeface="Playfair Display"/>
              <a:cs typeface="Playfair Display"/>
              <a:sym typeface="Playfair Display"/>
            </a:endParaRPr>
          </a:p>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Runner-up: Historical Mean</a:t>
            </a:r>
            <a:endParaRPr b="1">
              <a:latin typeface="Playfair Display"/>
              <a:ea typeface="Playfair Display"/>
              <a:cs typeface="Playfair Display"/>
              <a:sym typeface="Playfair Display"/>
            </a:endParaRPr>
          </a:p>
        </p:txBody>
      </p:sp>
      <p:sp>
        <p:nvSpPr>
          <p:cNvPr id="1132" name="Google Shape;1132;p49"/>
          <p:cNvSpPr txBox="1"/>
          <p:nvPr/>
        </p:nvSpPr>
        <p:spPr>
          <a:xfrm>
            <a:off x="625700" y="292625"/>
            <a:ext cx="7869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191919"/>
                </a:solidFill>
                <a:latin typeface="Playfair Display ExtraBold"/>
                <a:ea typeface="Playfair Display ExtraBold"/>
                <a:cs typeface="Playfair Display ExtraBold"/>
                <a:sym typeface="Playfair Display ExtraBold"/>
              </a:rPr>
              <a:t>Models Comparison - Quantitative Metrics</a:t>
            </a:r>
            <a:endParaRPr sz="3000">
              <a:solidFill>
                <a:srgbClr val="191919"/>
              </a:solidFill>
              <a:latin typeface="Playfair Display ExtraBold"/>
              <a:ea typeface="Playfair Display ExtraBold"/>
              <a:cs typeface="Playfair Display ExtraBold"/>
              <a:sym typeface="Playfair Display ExtraBold"/>
            </a:endParaRPr>
          </a:p>
        </p:txBody>
      </p:sp>
      <p:sp>
        <p:nvSpPr>
          <p:cNvPr id="1133" name="Google Shape;1133;p49"/>
          <p:cNvSpPr/>
          <p:nvPr/>
        </p:nvSpPr>
        <p:spPr>
          <a:xfrm>
            <a:off x="2058650" y="1354925"/>
            <a:ext cx="801900" cy="3523500"/>
          </a:xfrm>
          <a:prstGeom prst="roundRect">
            <a:avLst>
              <a:gd name="adj" fmla="val 16667"/>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137"/>
        <p:cNvGrpSpPr/>
        <p:nvPr/>
      </p:nvGrpSpPr>
      <p:grpSpPr>
        <a:xfrm>
          <a:off x="0" y="0"/>
          <a:ext cx="0" cy="0"/>
          <a:chOff x="0" y="0"/>
          <a:chExt cx="0" cy="0"/>
        </a:xfrm>
      </p:grpSpPr>
      <p:graphicFrame>
        <p:nvGraphicFramePr>
          <p:cNvPr id="1138" name="Google Shape;1138;p50"/>
          <p:cNvGraphicFramePr/>
          <p:nvPr/>
        </p:nvGraphicFramePr>
        <p:xfrm>
          <a:off x="327038" y="898150"/>
          <a:ext cx="3000000" cy="3000000"/>
        </p:xfrm>
        <a:graphic>
          <a:graphicData uri="http://schemas.openxmlformats.org/drawingml/2006/table">
            <a:tbl>
              <a:tblPr>
                <a:noFill/>
                <a:tableStyleId>{480A756D-9C41-4166-B011-8ACCDB4A94BE}</a:tableStyleId>
              </a:tblPr>
              <a:tblGrid>
                <a:gridCol w="623875">
                  <a:extLst>
                    <a:ext uri="{9D8B030D-6E8A-4147-A177-3AD203B41FA5}">
                      <a16:colId xmlns:a16="http://schemas.microsoft.com/office/drawing/2014/main" val="20000"/>
                    </a:ext>
                  </a:extLst>
                </a:gridCol>
                <a:gridCol w="1107725">
                  <a:extLst>
                    <a:ext uri="{9D8B030D-6E8A-4147-A177-3AD203B41FA5}">
                      <a16:colId xmlns:a16="http://schemas.microsoft.com/office/drawing/2014/main" val="20001"/>
                    </a:ext>
                  </a:extLst>
                </a:gridCol>
                <a:gridCol w="802150">
                  <a:extLst>
                    <a:ext uri="{9D8B030D-6E8A-4147-A177-3AD203B41FA5}">
                      <a16:colId xmlns:a16="http://schemas.microsoft.com/office/drawing/2014/main" val="20002"/>
                    </a:ext>
                  </a:extLst>
                </a:gridCol>
                <a:gridCol w="802150">
                  <a:extLst>
                    <a:ext uri="{9D8B030D-6E8A-4147-A177-3AD203B41FA5}">
                      <a16:colId xmlns:a16="http://schemas.microsoft.com/office/drawing/2014/main" val="20003"/>
                    </a:ext>
                  </a:extLst>
                </a:gridCol>
                <a:gridCol w="802150">
                  <a:extLst>
                    <a:ext uri="{9D8B030D-6E8A-4147-A177-3AD203B41FA5}">
                      <a16:colId xmlns:a16="http://schemas.microsoft.com/office/drawing/2014/main" val="20004"/>
                    </a:ext>
                  </a:extLst>
                </a:gridCol>
              </a:tblGrid>
              <a:tr h="524575">
                <a:tc gridSpan="5">
                  <a:txBody>
                    <a:bodyPr/>
                    <a:lstStyle/>
                    <a:p>
                      <a:pPr marL="0" lvl="0" indent="0" algn="ctr" rtl="0">
                        <a:lnSpc>
                          <a:spcPct val="115000"/>
                        </a:lnSpc>
                        <a:spcBef>
                          <a:spcPts val="0"/>
                        </a:spcBef>
                        <a:spcAft>
                          <a:spcPts val="0"/>
                        </a:spcAft>
                        <a:buNone/>
                      </a:pPr>
                      <a:r>
                        <a:rPr lang="en" sz="1250" b="1">
                          <a:solidFill>
                            <a:schemeClr val="dk1"/>
                          </a:solidFill>
                          <a:latin typeface="Playfair Display"/>
                          <a:ea typeface="Playfair Display"/>
                          <a:cs typeface="Playfair Display"/>
                          <a:sym typeface="Playfair Display"/>
                        </a:rPr>
                        <a:t> </a:t>
                      </a:r>
                      <a:endParaRPr sz="1250" b="1">
                        <a:solidFill>
                          <a:schemeClr val="dk1"/>
                        </a:solidFill>
                        <a:latin typeface="Playfair Display"/>
                        <a:ea typeface="Playfair Display"/>
                        <a:cs typeface="Playfair Display"/>
                        <a:sym typeface="Playfair Display"/>
                      </a:endParaRPr>
                    </a:p>
                    <a:p>
                      <a:pPr marL="0" lvl="0" indent="0" algn="ctr" rtl="0">
                        <a:lnSpc>
                          <a:spcPct val="115000"/>
                        </a:lnSpc>
                        <a:spcBef>
                          <a:spcPts val="0"/>
                        </a:spcBef>
                        <a:spcAft>
                          <a:spcPts val="0"/>
                        </a:spcAft>
                        <a:buNone/>
                      </a:pPr>
                      <a:r>
                        <a:rPr lang="en" sz="1250" b="1">
                          <a:solidFill>
                            <a:schemeClr val="dk1"/>
                          </a:solidFill>
                          <a:latin typeface="Playfair Display"/>
                          <a:ea typeface="Playfair Display"/>
                          <a:cs typeface="Playfair Display"/>
                          <a:sym typeface="Playfair Display"/>
                        </a:rPr>
                        <a:t>RMSE, MAPE, and R-Squared Values Comparison</a:t>
                      </a:r>
                      <a:endParaRPr sz="1250" b="1">
                        <a:solidFill>
                          <a:schemeClr val="dk1"/>
                        </a:solidFill>
                        <a:latin typeface="Playfair Display"/>
                        <a:ea typeface="Playfair Display"/>
                        <a:cs typeface="Playfair Display"/>
                        <a:sym typeface="Playfair Display"/>
                      </a:endParaRPr>
                    </a:p>
                  </a:txBody>
                  <a:tcPr marL="9150" marR="9150" marT="9150" marB="915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5975">
                <a:tc>
                  <a:txBody>
                    <a:bodyPr/>
                    <a:lstStyle/>
                    <a:p>
                      <a:pPr marL="0" lvl="0" indent="0" algn="ctr" rtl="0">
                        <a:lnSpc>
                          <a:spcPct val="115000"/>
                        </a:lnSpc>
                        <a:spcBef>
                          <a:spcPts val="0"/>
                        </a:spcBef>
                        <a:spcAft>
                          <a:spcPts val="0"/>
                        </a:spcAft>
                        <a:buNone/>
                      </a:pPr>
                      <a:endParaRPr sz="950">
                        <a:solidFill>
                          <a:schemeClr val="dk1"/>
                        </a:solidFill>
                        <a:latin typeface="Playfair Display"/>
                        <a:ea typeface="Playfair Display"/>
                        <a:cs typeface="Playfair Display"/>
                        <a:sym typeface="Playfair Display"/>
                      </a:endParaRPr>
                    </a:p>
                  </a:txBody>
                  <a:tcPr marL="9150" marR="9150" marT="9150" marB="9150"/>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Model</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1-Step Ahead</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2-Step Ahead</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3-Step Ahead</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125">
                <a:tc rowSpan="5">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RMSE</a:t>
                      </a:r>
                      <a:endParaRPr sz="950" b="1">
                        <a:solidFill>
                          <a:schemeClr val="dk1"/>
                        </a:solidFill>
                        <a:latin typeface="Playfair Display"/>
                        <a:ea typeface="Playfair Display"/>
                        <a:cs typeface="Playfair Display"/>
                        <a:sym typeface="Playfair Display"/>
                      </a:endParaRPr>
                    </a:p>
                  </a:txBody>
                  <a:tcPr marL="9150" marR="9150" marT="9150" marB="9150">
                    <a:lnR w="1270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Historical Mean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3.0770</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3.0770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3.0770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6200">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Naive</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3.4873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3.4873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3.4873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AR(4)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3.0881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3.1324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3.1676</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VAR(10)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3.2412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3.2782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3.3015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LSTM</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2.9108</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3.0824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3.1285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7125">
                <a:tc rowSpan="5">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MAPE</a:t>
                      </a:r>
                      <a:endParaRPr sz="950" b="1">
                        <a:solidFill>
                          <a:schemeClr val="dk1"/>
                        </a:solidFill>
                        <a:latin typeface="Playfair Display"/>
                        <a:ea typeface="Playfair Display"/>
                        <a:cs typeface="Playfair Display"/>
                        <a:sym typeface="Playfair Display"/>
                      </a:endParaRPr>
                    </a:p>
                  </a:txBody>
                  <a:tcPr marL="9150" marR="9150" marT="9150" marB="9150">
                    <a:lnR w="1270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Historical Mean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1.0689</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1.0689</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1.0689</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Naive</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1.8922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1.8922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1.8922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AR(4)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1.1201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1.1422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1.0768</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VAR(10)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1.3203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1.4188</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1.2769</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LSTM</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1.0607</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1.2046</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1.2122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7125">
                <a:tc rowSpan="5">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R2</a:t>
                      </a:r>
                      <a:endParaRPr sz="950" b="1">
                        <a:solidFill>
                          <a:schemeClr val="dk1"/>
                        </a:solidFill>
                        <a:latin typeface="Playfair Display"/>
                        <a:ea typeface="Playfair Display"/>
                        <a:cs typeface="Playfair Display"/>
                        <a:sym typeface="Playfair Display"/>
                      </a:endParaRPr>
                    </a:p>
                  </a:txBody>
                  <a:tcPr marL="9150" marR="9150" marT="9150" marB="9150">
                    <a:lnR w="1270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Historical Mean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0.0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0.0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Naive</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-0.2845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-0.2845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-0.2845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AR(4)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-0.0629</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-0.0470</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-0.0303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VAR(10)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-0.17095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-0.1467</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-0.1193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LSTM</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0.05565</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-0.005021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-0.005021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grpSp>
        <p:nvGrpSpPr>
          <p:cNvPr id="1139" name="Google Shape;1139;p50"/>
          <p:cNvGrpSpPr/>
          <p:nvPr/>
        </p:nvGrpSpPr>
        <p:grpSpPr>
          <a:xfrm rot="-5400000">
            <a:off x="7313267" y="3148597"/>
            <a:ext cx="3151531" cy="3151531"/>
            <a:chOff x="269239" y="624399"/>
            <a:chExt cx="2386800" cy="2386800"/>
          </a:xfrm>
        </p:grpSpPr>
        <p:sp>
          <p:nvSpPr>
            <p:cNvPr id="1140" name="Google Shape;1140;p50"/>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rot="-1969931">
              <a:off x="2094306" y="1272709"/>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2" name="Google Shape;1142;p50"/>
          <p:cNvSpPr/>
          <p:nvPr/>
        </p:nvSpPr>
        <p:spPr>
          <a:xfrm>
            <a:off x="7943514" y="3778886"/>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txBox="1"/>
          <p:nvPr/>
        </p:nvSpPr>
        <p:spPr>
          <a:xfrm rot="10800000" flipH="1">
            <a:off x="4168200" y="-3"/>
            <a:ext cx="49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144" name="Google Shape;1144;p50"/>
          <p:cNvSpPr txBox="1"/>
          <p:nvPr/>
        </p:nvSpPr>
        <p:spPr>
          <a:xfrm>
            <a:off x="4559700" y="114402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Playfair Display ExtraBold"/>
                <a:ea typeface="Playfair Display ExtraBold"/>
                <a:cs typeface="Playfair Display ExtraBold"/>
                <a:sym typeface="Playfair Display ExtraBold"/>
              </a:rPr>
              <a:t>One-Step Ahead</a:t>
            </a:r>
            <a:endParaRPr sz="1600">
              <a:solidFill>
                <a:schemeClr val="dk1"/>
              </a:solidFill>
              <a:latin typeface="Playfair Display ExtraBold"/>
              <a:ea typeface="Playfair Display ExtraBold"/>
              <a:cs typeface="Playfair Display ExtraBold"/>
              <a:sym typeface="Playfair Display ExtraBold"/>
            </a:endParaRPr>
          </a:p>
        </p:txBody>
      </p:sp>
      <p:sp>
        <p:nvSpPr>
          <p:cNvPr id="1145" name="Google Shape;1145;p50"/>
          <p:cNvSpPr txBox="1"/>
          <p:nvPr/>
        </p:nvSpPr>
        <p:spPr>
          <a:xfrm>
            <a:off x="4407300" y="2981850"/>
            <a:ext cx="4312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Best Model: Historical Mean</a:t>
            </a:r>
            <a:endParaRPr b="1">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Lowest RMSE and MAPE values</a:t>
            </a:r>
            <a:endParaRPr>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R2 value equal to zero</a:t>
            </a:r>
            <a:endParaRPr>
              <a:latin typeface="Playfair Display"/>
              <a:ea typeface="Playfair Display"/>
              <a:cs typeface="Playfair Display"/>
              <a:sym typeface="Playfair Display"/>
            </a:endParaRPr>
          </a:p>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Runner-up: LSTM</a:t>
            </a:r>
            <a:endParaRPr b="1">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Note: RMSE, MAPE, and R2 </a:t>
            </a:r>
            <a:br>
              <a:rPr lang="en">
                <a:latin typeface="Playfair Display"/>
                <a:ea typeface="Playfair Display"/>
                <a:cs typeface="Playfair Display"/>
                <a:sym typeface="Playfair Display"/>
              </a:rPr>
            </a:br>
            <a:r>
              <a:rPr lang="en">
                <a:latin typeface="Playfair Display"/>
                <a:ea typeface="Playfair Display"/>
                <a:cs typeface="Playfair Display"/>
                <a:sym typeface="Playfair Display"/>
              </a:rPr>
              <a:t>values are only slightly worse </a:t>
            </a:r>
            <a:br>
              <a:rPr lang="en">
                <a:latin typeface="Playfair Display"/>
                <a:ea typeface="Playfair Display"/>
                <a:cs typeface="Playfair Display"/>
                <a:sym typeface="Playfair Display"/>
              </a:rPr>
            </a:br>
            <a:r>
              <a:rPr lang="en">
                <a:latin typeface="Playfair Display"/>
                <a:ea typeface="Playfair Display"/>
                <a:cs typeface="Playfair Display"/>
                <a:sym typeface="Playfair Display"/>
              </a:rPr>
              <a:t>than historical mean model</a:t>
            </a:r>
            <a:endParaRPr>
              <a:latin typeface="Playfair Display"/>
              <a:ea typeface="Playfair Display"/>
              <a:cs typeface="Playfair Display"/>
              <a:sym typeface="Playfair Display"/>
            </a:endParaRPr>
          </a:p>
        </p:txBody>
      </p:sp>
      <p:sp>
        <p:nvSpPr>
          <p:cNvPr id="1146" name="Google Shape;1146;p50"/>
          <p:cNvSpPr txBox="1"/>
          <p:nvPr/>
        </p:nvSpPr>
        <p:spPr>
          <a:xfrm>
            <a:off x="4139625" y="2613663"/>
            <a:ext cx="41379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600">
                <a:solidFill>
                  <a:schemeClr val="dk1"/>
                </a:solidFill>
                <a:latin typeface="Playfair Display ExtraBold"/>
                <a:ea typeface="Playfair Display ExtraBold"/>
                <a:cs typeface="Playfair Display ExtraBold"/>
                <a:sym typeface="Playfair Display ExtraBold"/>
              </a:rPr>
              <a:t>Two-Step and Three-Step Ahead</a:t>
            </a:r>
            <a:endParaRPr sz="1200"/>
          </a:p>
        </p:txBody>
      </p:sp>
      <p:sp>
        <p:nvSpPr>
          <p:cNvPr id="1147" name="Google Shape;1147;p50"/>
          <p:cNvSpPr txBox="1"/>
          <p:nvPr/>
        </p:nvSpPr>
        <p:spPr>
          <a:xfrm>
            <a:off x="4407300" y="1512725"/>
            <a:ext cx="4812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Best Model: LSTM</a:t>
            </a:r>
            <a:endParaRPr b="1">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Lowest RMSE and MAPE values</a:t>
            </a:r>
            <a:endParaRPr>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Positive R2 value</a:t>
            </a:r>
            <a:endParaRPr>
              <a:latin typeface="Playfair Display"/>
              <a:ea typeface="Playfair Display"/>
              <a:cs typeface="Playfair Display"/>
              <a:sym typeface="Playfair Display"/>
            </a:endParaRPr>
          </a:p>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Runner-up: Historical Mean</a:t>
            </a:r>
            <a:endParaRPr b="1">
              <a:latin typeface="Playfair Display"/>
              <a:ea typeface="Playfair Display"/>
              <a:cs typeface="Playfair Display"/>
              <a:sym typeface="Playfair Display"/>
            </a:endParaRPr>
          </a:p>
        </p:txBody>
      </p:sp>
      <p:sp>
        <p:nvSpPr>
          <p:cNvPr id="1148" name="Google Shape;1148;p50"/>
          <p:cNvSpPr txBox="1"/>
          <p:nvPr/>
        </p:nvSpPr>
        <p:spPr>
          <a:xfrm>
            <a:off x="625700" y="292625"/>
            <a:ext cx="7869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191919"/>
                </a:solidFill>
                <a:latin typeface="Playfair Display ExtraBold"/>
                <a:ea typeface="Playfair Display ExtraBold"/>
                <a:cs typeface="Playfair Display ExtraBold"/>
                <a:sym typeface="Playfair Display ExtraBold"/>
              </a:rPr>
              <a:t>Models Comparison - Quantitative Metrics</a:t>
            </a:r>
            <a:endParaRPr sz="3000">
              <a:solidFill>
                <a:srgbClr val="191919"/>
              </a:solidFill>
              <a:latin typeface="Playfair Display ExtraBold"/>
              <a:ea typeface="Playfair Display ExtraBold"/>
              <a:cs typeface="Playfair Display ExtraBold"/>
              <a:sym typeface="Playfair Display ExtraBold"/>
            </a:endParaRPr>
          </a:p>
        </p:txBody>
      </p:sp>
      <p:sp>
        <p:nvSpPr>
          <p:cNvPr id="1149" name="Google Shape;1149;p50"/>
          <p:cNvSpPr/>
          <p:nvPr/>
        </p:nvSpPr>
        <p:spPr>
          <a:xfrm flipH="1">
            <a:off x="2860700" y="1354925"/>
            <a:ext cx="1604400" cy="3523500"/>
          </a:xfrm>
          <a:prstGeom prst="roundRect">
            <a:avLst>
              <a:gd name="adj" fmla="val 16667"/>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graphicFrame>
        <p:nvGraphicFramePr>
          <p:cNvPr id="1154" name="Google Shape;1154;p51"/>
          <p:cNvGraphicFramePr/>
          <p:nvPr/>
        </p:nvGraphicFramePr>
        <p:xfrm>
          <a:off x="327038" y="898150"/>
          <a:ext cx="3000000" cy="3000000"/>
        </p:xfrm>
        <a:graphic>
          <a:graphicData uri="http://schemas.openxmlformats.org/drawingml/2006/table">
            <a:tbl>
              <a:tblPr>
                <a:noFill/>
                <a:tableStyleId>{480A756D-9C41-4166-B011-8ACCDB4A94BE}</a:tableStyleId>
              </a:tblPr>
              <a:tblGrid>
                <a:gridCol w="623875">
                  <a:extLst>
                    <a:ext uri="{9D8B030D-6E8A-4147-A177-3AD203B41FA5}">
                      <a16:colId xmlns:a16="http://schemas.microsoft.com/office/drawing/2014/main" val="20000"/>
                    </a:ext>
                  </a:extLst>
                </a:gridCol>
                <a:gridCol w="1107725">
                  <a:extLst>
                    <a:ext uri="{9D8B030D-6E8A-4147-A177-3AD203B41FA5}">
                      <a16:colId xmlns:a16="http://schemas.microsoft.com/office/drawing/2014/main" val="20001"/>
                    </a:ext>
                  </a:extLst>
                </a:gridCol>
                <a:gridCol w="802150">
                  <a:extLst>
                    <a:ext uri="{9D8B030D-6E8A-4147-A177-3AD203B41FA5}">
                      <a16:colId xmlns:a16="http://schemas.microsoft.com/office/drawing/2014/main" val="20002"/>
                    </a:ext>
                  </a:extLst>
                </a:gridCol>
                <a:gridCol w="802150">
                  <a:extLst>
                    <a:ext uri="{9D8B030D-6E8A-4147-A177-3AD203B41FA5}">
                      <a16:colId xmlns:a16="http://schemas.microsoft.com/office/drawing/2014/main" val="20003"/>
                    </a:ext>
                  </a:extLst>
                </a:gridCol>
                <a:gridCol w="802150">
                  <a:extLst>
                    <a:ext uri="{9D8B030D-6E8A-4147-A177-3AD203B41FA5}">
                      <a16:colId xmlns:a16="http://schemas.microsoft.com/office/drawing/2014/main" val="20004"/>
                    </a:ext>
                  </a:extLst>
                </a:gridCol>
              </a:tblGrid>
              <a:tr h="524575">
                <a:tc gridSpan="5">
                  <a:txBody>
                    <a:bodyPr/>
                    <a:lstStyle/>
                    <a:p>
                      <a:pPr marL="0" lvl="0" indent="0" algn="ctr" rtl="0">
                        <a:lnSpc>
                          <a:spcPct val="115000"/>
                        </a:lnSpc>
                        <a:spcBef>
                          <a:spcPts val="0"/>
                        </a:spcBef>
                        <a:spcAft>
                          <a:spcPts val="0"/>
                        </a:spcAft>
                        <a:buNone/>
                      </a:pPr>
                      <a:r>
                        <a:rPr lang="en" sz="1250" b="1">
                          <a:solidFill>
                            <a:schemeClr val="dk1"/>
                          </a:solidFill>
                          <a:latin typeface="Playfair Display"/>
                          <a:ea typeface="Playfair Display"/>
                          <a:cs typeface="Playfair Display"/>
                          <a:sym typeface="Playfair Display"/>
                        </a:rPr>
                        <a:t> </a:t>
                      </a:r>
                      <a:endParaRPr sz="1250" b="1">
                        <a:solidFill>
                          <a:schemeClr val="dk1"/>
                        </a:solidFill>
                        <a:latin typeface="Playfair Display"/>
                        <a:ea typeface="Playfair Display"/>
                        <a:cs typeface="Playfair Display"/>
                        <a:sym typeface="Playfair Display"/>
                      </a:endParaRPr>
                    </a:p>
                    <a:p>
                      <a:pPr marL="0" lvl="0" indent="0" algn="ctr" rtl="0">
                        <a:lnSpc>
                          <a:spcPct val="115000"/>
                        </a:lnSpc>
                        <a:spcBef>
                          <a:spcPts val="0"/>
                        </a:spcBef>
                        <a:spcAft>
                          <a:spcPts val="0"/>
                        </a:spcAft>
                        <a:buNone/>
                      </a:pPr>
                      <a:r>
                        <a:rPr lang="en" sz="1250" b="1">
                          <a:solidFill>
                            <a:schemeClr val="dk1"/>
                          </a:solidFill>
                          <a:latin typeface="Playfair Display"/>
                          <a:ea typeface="Playfair Display"/>
                          <a:cs typeface="Playfair Display"/>
                          <a:sym typeface="Playfair Display"/>
                        </a:rPr>
                        <a:t>RMSE, MAPE, and R-Squared Values Comparison</a:t>
                      </a:r>
                      <a:endParaRPr sz="1250" b="1">
                        <a:solidFill>
                          <a:schemeClr val="dk1"/>
                        </a:solidFill>
                        <a:latin typeface="Playfair Display"/>
                        <a:ea typeface="Playfair Display"/>
                        <a:cs typeface="Playfair Display"/>
                        <a:sym typeface="Playfair Display"/>
                      </a:endParaRPr>
                    </a:p>
                  </a:txBody>
                  <a:tcPr marL="9150" marR="9150" marT="9150" marB="915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95975">
                <a:tc>
                  <a:txBody>
                    <a:bodyPr/>
                    <a:lstStyle/>
                    <a:p>
                      <a:pPr marL="0" lvl="0" indent="0" algn="ctr" rtl="0">
                        <a:lnSpc>
                          <a:spcPct val="115000"/>
                        </a:lnSpc>
                        <a:spcBef>
                          <a:spcPts val="0"/>
                        </a:spcBef>
                        <a:spcAft>
                          <a:spcPts val="0"/>
                        </a:spcAft>
                        <a:buNone/>
                      </a:pPr>
                      <a:endParaRPr sz="950">
                        <a:solidFill>
                          <a:schemeClr val="dk1"/>
                        </a:solidFill>
                        <a:latin typeface="Playfair Display"/>
                        <a:ea typeface="Playfair Display"/>
                        <a:cs typeface="Playfair Display"/>
                        <a:sym typeface="Playfair Display"/>
                      </a:endParaRPr>
                    </a:p>
                  </a:txBody>
                  <a:tcPr marL="9150" marR="9150" marT="9150" marB="9150"/>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Model</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1-Step Ahead</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2-Step Ahead</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3-Step Ahead</a:t>
                      </a:r>
                      <a:endParaRPr sz="950" b="1">
                        <a:solidFill>
                          <a:schemeClr val="dk1"/>
                        </a:solidFill>
                        <a:latin typeface="Playfair Display"/>
                        <a:ea typeface="Playfair Display"/>
                        <a:cs typeface="Playfair Display"/>
                        <a:sym typeface="Playfair Display"/>
                      </a:endParaRPr>
                    </a:p>
                  </a:txBody>
                  <a:tcPr marL="9150" marR="9150" marT="9150" marB="9150">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07125">
                <a:tc rowSpan="5">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RMSE</a:t>
                      </a:r>
                      <a:endParaRPr sz="950" b="1">
                        <a:solidFill>
                          <a:schemeClr val="dk1"/>
                        </a:solidFill>
                        <a:latin typeface="Playfair Display"/>
                        <a:ea typeface="Playfair Display"/>
                        <a:cs typeface="Playfair Display"/>
                        <a:sym typeface="Playfair Display"/>
                      </a:endParaRPr>
                    </a:p>
                  </a:txBody>
                  <a:tcPr marL="9150" marR="9150" marT="9150" marB="9150">
                    <a:lnR w="1270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Historical Mean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3.0770</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3.0770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3.0770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6200">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Naive</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3.4873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3.4873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3.4873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AR(4)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3.0881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3.1324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3.1676</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VAR(10)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3.2412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3.2782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3.3015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LSTM</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2.9108</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3.0824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3.1285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207125">
                <a:tc rowSpan="5">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MAPE</a:t>
                      </a:r>
                      <a:endParaRPr sz="950" b="1">
                        <a:solidFill>
                          <a:schemeClr val="dk1"/>
                        </a:solidFill>
                        <a:latin typeface="Playfair Display"/>
                        <a:ea typeface="Playfair Display"/>
                        <a:cs typeface="Playfair Display"/>
                        <a:sym typeface="Playfair Display"/>
                      </a:endParaRPr>
                    </a:p>
                  </a:txBody>
                  <a:tcPr marL="9150" marR="9150" marT="9150" marB="9150">
                    <a:lnR w="1270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Historical Mean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1.0689</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1.0689</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1.0689</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Naive</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1.8922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1.8922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1.8922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8"/>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AR(4)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1.1201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1.1422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1.0768</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9"/>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VAR(10)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1.3203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1.4188</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1.2769</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0"/>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LSTM</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1.0607</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1.2046</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1.2122</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1"/>
                  </a:ext>
                </a:extLst>
              </a:tr>
              <a:tr h="207125">
                <a:tc rowSpan="5">
                  <a:txBody>
                    <a:bodyPr/>
                    <a:lstStyle/>
                    <a:p>
                      <a:pPr marL="0" lvl="0" indent="0" algn="ctr" rtl="0">
                        <a:lnSpc>
                          <a:spcPct val="115000"/>
                        </a:lnSpc>
                        <a:spcBef>
                          <a:spcPts val="0"/>
                        </a:spcBef>
                        <a:spcAft>
                          <a:spcPts val="0"/>
                        </a:spcAft>
                        <a:buNone/>
                      </a:pPr>
                      <a:r>
                        <a:rPr lang="en" sz="950" b="1">
                          <a:solidFill>
                            <a:schemeClr val="dk1"/>
                          </a:solidFill>
                          <a:latin typeface="Playfair Display"/>
                          <a:ea typeface="Playfair Display"/>
                          <a:cs typeface="Playfair Display"/>
                          <a:sym typeface="Playfair Display"/>
                        </a:rPr>
                        <a:t>R2</a:t>
                      </a:r>
                      <a:endParaRPr sz="950" b="1">
                        <a:solidFill>
                          <a:schemeClr val="dk1"/>
                        </a:solidFill>
                        <a:latin typeface="Playfair Display"/>
                        <a:ea typeface="Playfair Display"/>
                        <a:cs typeface="Playfair Display"/>
                        <a:sym typeface="Playfair Display"/>
                      </a:endParaRPr>
                    </a:p>
                  </a:txBody>
                  <a:tcPr marL="9150" marR="9150" marT="9150" marB="9150">
                    <a:lnR w="1270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Historical Mean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0.0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0.0</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2"/>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Naive</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-0.2845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-0.2845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-0.2845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3"/>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AR(4)</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-0.0629</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-0.0470</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-0.0303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4"/>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VAR(10) </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-0.17095</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-0.1467</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-0.1193</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5"/>
                  </a:ext>
                </a:extLst>
              </a:tr>
              <a:tr h="207125">
                <a:tc vMerge="1">
                  <a:txBody>
                    <a:bodyPr/>
                    <a:lstStyle/>
                    <a:p>
                      <a:endParaRPr lang="en-US"/>
                    </a:p>
                  </a:txBody>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LSTM</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b="1">
                          <a:latin typeface="Playfair Display"/>
                          <a:ea typeface="Playfair Display"/>
                          <a:cs typeface="Playfair Display"/>
                          <a:sym typeface="Playfair Display"/>
                        </a:rPr>
                        <a:t>0.05565</a:t>
                      </a:r>
                      <a:endParaRPr sz="1050" b="1">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-0.005021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050">
                          <a:latin typeface="Playfair Display"/>
                          <a:ea typeface="Playfair Display"/>
                          <a:cs typeface="Playfair Display"/>
                          <a:sym typeface="Playfair Display"/>
                        </a:rPr>
                        <a:t>-0.005021</a:t>
                      </a:r>
                      <a:endParaRPr sz="1050">
                        <a:latin typeface="Playfair Display"/>
                        <a:ea typeface="Playfair Display"/>
                        <a:cs typeface="Playfair Display"/>
                        <a:sym typeface="Playfair Display"/>
                      </a:endParaRPr>
                    </a:p>
                  </a:txBody>
                  <a:tcPr marL="9150" marR="9150" marT="9150" marB="91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16"/>
                  </a:ext>
                </a:extLst>
              </a:tr>
            </a:tbl>
          </a:graphicData>
        </a:graphic>
      </p:graphicFrame>
      <p:grpSp>
        <p:nvGrpSpPr>
          <p:cNvPr id="1155" name="Google Shape;1155;p51"/>
          <p:cNvGrpSpPr/>
          <p:nvPr/>
        </p:nvGrpSpPr>
        <p:grpSpPr>
          <a:xfrm rot="-5400000">
            <a:off x="7313267" y="3148597"/>
            <a:ext cx="3151531" cy="3151531"/>
            <a:chOff x="269239" y="624399"/>
            <a:chExt cx="2386800" cy="2386800"/>
          </a:xfrm>
        </p:grpSpPr>
        <p:sp>
          <p:nvSpPr>
            <p:cNvPr id="1156" name="Google Shape;1156;p51"/>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1"/>
            <p:cNvSpPr/>
            <p:nvPr/>
          </p:nvSpPr>
          <p:spPr>
            <a:xfrm rot="-1969931">
              <a:off x="2094306" y="1272709"/>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8" name="Google Shape;1158;p51"/>
          <p:cNvSpPr/>
          <p:nvPr/>
        </p:nvSpPr>
        <p:spPr>
          <a:xfrm>
            <a:off x="7943514" y="3778886"/>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1"/>
          <p:cNvSpPr txBox="1"/>
          <p:nvPr/>
        </p:nvSpPr>
        <p:spPr>
          <a:xfrm rot="10800000" flipH="1">
            <a:off x="4168200" y="-3"/>
            <a:ext cx="49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Roboto"/>
              <a:ea typeface="Roboto"/>
              <a:cs typeface="Roboto"/>
              <a:sym typeface="Roboto"/>
            </a:endParaRPr>
          </a:p>
        </p:txBody>
      </p:sp>
      <p:sp>
        <p:nvSpPr>
          <p:cNvPr id="1160" name="Google Shape;1160;p51"/>
          <p:cNvSpPr txBox="1"/>
          <p:nvPr/>
        </p:nvSpPr>
        <p:spPr>
          <a:xfrm>
            <a:off x="4559700" y="1144025"/>
            <a:ext cx="30000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Playfair Display ExtraBold"/>
                <a:ea typeface="Playfair Display ExtraBold"/>
                <a:cs typeface="Playfair Display ExtraBold"/>
                <a:sym typeface="Playfair Display ExtraBold"/>
              </a:rPr>
              <a:t>One-Step Ahead</a:t>
            </a:r>
            <a:endParaRPr sz="1600">
              <a:solidFill>
                <a:schemeClr val="dk1"/>
              </a:solidFill>
              <a:latin typeface="Playfair Display ExtraBold"/>
              <a:ea typeface="Playfair Display ExtraBold"/>
              <a:cs typeface="Playfair Display ExtraBold"/>
              <a:sym typeface="Playfair Display ExtraBold"/>
            </a:endParaRPr>
          </a:p>
        </p:txBody>
      </p:sp>
      <p:sp>
        <p:nvSpPr>
          <p:cNvPr id="1161" name="Google Shape;1161;p51"/>
          <p:cNvSpPr txBox="1"/>
          <p:nvPr/>
        </p:nvSpPr>
        <p:spPr>
          <a:xfrm>
            <a:off x="4407300" y="2981850"/>
            <a:ext cx="43122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Best Model: Historical Mean</a:t>
            </a:r>
            <a:endParaRPr b="1">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Lowest RMSE and MAPE values</a:t>
            </a:r>
            <a:endParaRPr>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R2 value equal to zero</a:t>
            </a:r>
            <a:endParaRPr>
              <a:latin typeface="Playfair Display"/>
              <a:ea typeface="Playfair Display"/>
              <a:cs typeface="Playfair Display"/>
              <a:sym typeface="Playfair Display"/>
            </a:endParaRPr>
          </a:p>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Runner-up: LSTM</a:t>
            </a:r>
            <a:endParaRPr b="1">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Note: RMSE, MAPE, and R2 </a:t>
            </a:r>
            <a:br>
              <a:rPr lang="en">
                <a:latin typeface="Playfair Display"/>
                <a:ea typeface="Playfair Display"/>
                <a:cs typeface="Playfair Display"/>
                <a:sym typeface="Playfair Display"/>
              </a:rPr>
            </a:br>
            <a:r>
              <a:rPr lang="en">
                <a:latin typeface="Playfair Display"/>
                <a:ea typeface="Playfair Display"/>
                <a:cs typeface="Playfair Display"/>
                <a:sym typeface="Playfair Display"/>
              </a:rPr>
              <a:t>values are only slightly worse </a:t>
            </a:r>
            <a:br>
              <a:rPr lang="en">
                <a:latin typeface="Playfair Display"/>
                <a:ea typeface="Playfair Display"/>
                <a:cs typeface="Playfair Display"/>
                <a:sym typeface="Playfair Display"/>
              </a:rPr>
            </a:br>
            <a:r>
              <a:rPr lang="en">
                <a:latin typeface="Playfair Display"/>
                <a:ea typeface="Playfair Display"/>
                <a:cs typeface="Playfair Display"/>
                <a:sym typeface="Playfair Display"/>
              </a:rPr>
              <a:t>than historical mean model</a:t>
            </a:r>
            <a:endParaRPr>
              <a:latin typeface="Playfair Display"/>
              <a:ea typeface="Playfair Display"/>
              <a:cs typeface="Playfair Display"/>
              <a:sym typeface="Playfair Display"/>
            </a:endParaRPr>
          </a:p>
        </p:txBody>
      </p:sp>
      <p:sp>
        <p:nvSpPr>
          <p:cNvPr id="1162" name="Google Shape;1162;p51"/>
          <p:cNvSpPr txBox="1"/>
          <p:nvPr/>
        </p:nvSpPr>
        <p:spPr>
          <a:xfrm>
            <a:off x="4139625" y="2613663"/>
            <a:ext cx="41379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None/>
            </a:pPr>
            <a:r>
              <a:rPr lang="en" sz="1600">
                <a:solidFill>
                  <a:schemeClr val="dk1"/>
                </a:solidFill>
                <a:latin typeface="Playfair Display ExtraBold"/>
                <a:ea typeface="Playfair Display ExtraBold"/>
                <a:cs typeface="Playfair Display ExtraBold"/>
                <a:sym typeface="Playfair Display ExtraBold"/>
              </a:rPr>
              <a:t>Two-Step and Three-Step Ahead</a:t>
            </a:r>
            <a:endParaRPr sz="1200"/>
          </a:p>
        </p:txBody>
      </p:sp>
      <p:sp>
        <p:nvSpPr>
          <p:cNvPr id="1163" name="Google Shape;1163;p51"/>
          <p:cNvSpPr txBox="1"/>
          <p:nvPr/>
        </p:nvSpPr>
        <p:spPr>
          <a:xfrm>
            <a:off x="4407300" y="1512725"/>
            <a:ext cx="48129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Best Model: LSTM</a:t>
            </a:r>
            <a:endParaRPr b="1">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Lowest RMSE and MAPE values</a:t>
            </a:r>
            <a:endParaRPr>
              <a:latin typeface="Playfair Display"/>
              <a:ea typeface="Playfair Display"/>
              <a:cs typeface="Playfair Display"/>
              <a:sym typeface="Playfair Display"/>
            </a:endParaRPr>
          </a:p>
          <a:p>
            <a:pPr marL="914400" lvl="1" indent="-317500" algn="l" rtl="0">
              <a:spcBef>
                <a:spcPts val="0"/>
              </a:spcBef>
              <a:spcAft>
                <a:spcPts val="0"/>
              </a:spcAft>
              <a:buSzPts val="1400"/>
              <a:buFont typeface="Playfair Display"/>
              <a:buChar char="○"/>
            </a:pPr>
            <a:r>
              <a:rPr lang="en">
                <a:latin typeface="Playfair Display"/>
                <a:ea typeface="Playfair Display"/>
                <a:cs typeface="Playfair Display"/>
                <a:sym typeface="Playfair Display"/>
              </a:rPr>
              <a:t>Positive R2 value</a:t>
            </a:r>
            <a:endParaRPr>
              <a:latin typeface="Playfair Display"/>
              <a:ea typeface="Playfair Display"/>
              <a:cs typeface="Playfair Display"/>
              <a:sym typeface="Playfair Display"/>
            </a:endParaRPr>
          </a:p>
          <a:p>
            <a:pPr marL="457200" lvl="0" indent="-317500" algn="l" rtl="0">
              <a:spcBef>
                <a:spcPts val="0"/>
              </a:spcBef>
              <a:spcAft>
                <a:spcPts val="0"/>
              </a:spcAft>
              <a:buSzPts val="1400"/>
              <a:buFont typeface="Playfair Display"/>
              <a:buChar char="●"/>
            </a:pPr>
            <a:r>
              <a:rPr lang="en" b="1">
                <a:latin typeface="Playfair Display"/>
                <a:ea typeface="Playfair Display"/>
                <a:cs typeface="Playfair Display"/>
                <a:sym typeface="Playfair Display"/>
              </a:rPr>
              <a:t>Runner-up: Historical Mean</a:t>
            </a:r>
            <a:endParaRPr b="1">
              <a:latin typeface="Playfair Display"/>
              <a:ea typeface="Playfair Display"/>
              <a:cs typeface="Playfair Display"/>
              <a:sym typeface="Playfair Display"/>
            </a:endParaRPr>
          </a:p>
        </p:txBody>
      </p:sp>
      <p:sp>
        <p:nvSpPr>
          <p:cNvPr id="1164" name="Google Shape;1164;p51"/>
          <p:cNvSpPr txBox="1"/>
          <p:nvPr/>
        </p:nvSpPr>
        <p:spPr>
          <a:xfrm>
            <a:off x="625700" y="292625"/>
            <a:ext cx="78690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solidFill>
                  <a:srgbClr val="191919"/>
                </a:solidFill>
                <a:latin typeface="Playfair Display ExtraBold"/>
                <a:ea typeface="Playfair Display ExtraBold"/>
                <a:cs typeface="Playfair Display ExtraBold"/>
                <a:sym typeface="Playfair Display ExtraBold"/>
              </a:rPr>
              <a:t>Models Comparison - Quantitative Metrics</a:t>
            </a:r>
            <a:endParaRPr sz="3000">
              <a:solidFill>
                <a:srgbClr val="191919"/>
              </a:solidFill>
              <a:latin typeface="Playfair Display ExtraBold"/>
              <a:ea typeface="Playfair Display ExtraBold"/>
              <a:cs typeface="Playfair Display ExtraBold"/>
              <a:sym typeface="Playfair Display ExtraBold"/>
            </a:endParaRPr>
          </a:p>
        </p:txBody>
      </p:sp>
      <p:pic>
        <p:nvPicPr>
          <p:cNvPr id="1165" name="Google Shape;1165;p51"/>
          <p:cNvPicPr preferRelativeResize="0"/>
          <p:nvPr/>
        </p:nvPicPr>
        <p:blipFill>
          <a:blip r:embed="rId3">
            <a:alphaModFix amt="99000"/>
          </a:blip>
          <a:stretch>
            <a:fillRect/>
          </a:stretch>
        </p:blipFill>
        <p:spPr>
          <a:xfrm>
            <a:off x="0" y="0"/>
            <a:ext cx="9144003" cy="5143501"/>
          </a:xfrm>
          <a:prstGeom prst="rect">
            <a:avLst/>
          </a:prstGeom>
          <a:noFill/>
          <a:ln>
            <a:noFill/>
          </a:ln>
        </p:spPr>
      </p:pic>
      <p:sp>
        <p:nvSpPr>
          <p:cNvPr id="1166" name="Google Shape;1166;p51"/>
          <p:cNvSpPr/>
          <p:nvPr/>
        </p:nvSpPr>
        <p:spPr>
          <a:xfrm>
            <a:off x="1256750" y="1725150"/>
            <a:ext cx="6606900" cy="1693200"/>
          </a:xfrm>
          <a:prstGeom prst="roundRect">
            <a:avLst>
              <a:gd name="adj" fmla="val 16667"/>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Playfair Display ExtraBold"/>
                <a:ea typeface="Playfair Display ExtraBold"/>
                <a:cs typeface="Playfair Display ExtraBold"/>
                <a:sym typeface="Playfair Display ExtraBold"/>
              </a:rPr>
              <a:t>LSTM is the best overall model</a:t>
            </a:r>
            <a:endParaRPr sz="3000">
              <a:latin typeface="Playfair Display ExtraBold"/>
              <a:ea typeface="Playfair Display ExtraBold"/>
              <a:cs typeface="Playfair Display ExtraBold"/>
              <a:sym typeface="Playfair Display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grpSp>
        <p:nvGrpSpPr>
          <p:cNvPr id="1171" name="Google Shape;1171;p52"/>
          <p:cNvGrpSpPr/>
          <p:nvPr/>
        </p:nvGrpSpPr>
        <p:grpSpPr>
          <a:xfrm>
            <a:off x="269239" y="763524"/>
            <a:ext cx="2386800" cy="2386800"/>
            <a:chOff x="269239" y="624399"/>
            <a:chExt cx="2386800" cy="2386800"/>
          </a:xfrm>
        </p:grpSpPr>
        <p:sp>
          <p:nvSpPr>
            <p:cNvPr id="1172" name="Google Shape;1172;p5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4" name="Google Shape;1174;p52"/>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2"/>
          <p:cNvSpPr txBox="1">
            <a:spLocks noGrp="1"/>
          </p:cNvSpPr>
          <p:nvPr>
            <p:ph type="title"/>
          </p:nvPr>
        </p:nvSpPr>
        <p:spPr>
          <a:xfrm>
            <a:off x="705475" y="3075100"/>
            <a:ext cx="8131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Future Work</a:t>
            </a:r>
            <a:endParaRPr sz="4800"/>
          </a:p>
        </p:txBody>
      </p:sp>
      <p:sp>
        <p:nvSpPr>
          <p:cNvPr id="1176" name="Google Shape;1176;p52"/>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grpSp>
        <p:nvGrpSpPr>
          <p:cNvPr id="1177" name="Google Shape;1177;p52"/>
          <p:cNvGrpSpPr/>
          <p:nvPr/>
        </p:nvGrpSpPr>
        <p:grpSpPr>
          <a:xfrm>
            <a:off x="5117075" y="1073814"/>
            <a:ext cx="2582400" cy="289350"/>
            <a:chOff x="6967625" y="394825"/>
            <a:chExt cx="2582400" cy="289350"/>
          </a:xfrm>
        </p:grpSpPr>
        <p:sp>
          <p:nvSpPr>
            <p:cNvPr id="1178" name="Google Shape;1178;p5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2"/>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2"/>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2"/>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2"/>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2"/>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2"/>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2"/>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2"/>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2"/>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2"/>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2"/>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2"/>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2"/>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2"/>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06" name="Google Shape;1206;p52"/>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207" name="Google Shape;1207;p52"/>
          <p:cNvGrpSpPr/>
          <p:nvPr/>
        </p:nvGrpSpPr>
        <p:grpSpPr>
          <a:xfrm rot="5400000">
            <a:off x="8092063" y="4120614"/>
            <a:ext cx="677400" cy="289350"/>
            <a:chOff x="7539125" y="394825"/>
            <a:chExt cx="677400" cy="289350"/>
          </a:xfrm>
        </p:grpSpPr>
        <p:sp>
          <p:nvSpPr>
            <p:cNvPr id="1208" name="Google Shape;1208;p5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53"/>
          <p:cNvSpPr txBox="1"/>
          <p:nvPr/>
        </p:nvSpPr>
        <p:spPr>
          <a:xfrm>
            <a:off x="2541100" y="1204250"/>
            <a:ext cx="46500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latin typeface="Playfair Display"/>
                <a:ea typeface="Playfair Display"/>
                <a:cs typeface="Playfair Display"/>
                <a:sym typeface="Playfair Display"/>
              </a:rPr>
              <a:t>Conversion Back to Original Time Series</a:t>
            </a:r>
            <a:endParaRPr sz="1500" b="1">
              <a:latin typeface="Playfair Display"/>
              <a:ea typeface="Playfair Display"/>
              <a:cs typeface="Playfair Display"/>
              <a:sym typeface="Playfair Display"/>
            </a:endParaRPr>
          </a:p>
        </p:txBody>
      </p:sp>
      <p:sp>
        <p:nvSpPr>
          <p:cNvPr id="1221" name="Google Shape;1221;p53"/>
          <p:cNvSpPr txBox="1"/>
          <p:nvPr/>
        </p:nvSpPr>
        <p:spPr>
          <a:xfrm>
            <a:off x="2541100" y="2021463"/>
            <a:ext cx="4650000" cy="7620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500" b="1">
                <a:latin typeface="Playfair Display"/>
                <a:ea typeface="Playfair Display"/>
                <a:cs typeface="Playfair Display"/>
                <a:sym typeface="Playfair Display"/>
              </a:rPr>
              <a:t>A Comprehensive Forecasting Model with Trend, Seasonal, and Cyclic components</a:t>
            </a:r>
            <a:endParaRPr sz="1200">
              <a:latin typeface="Playfair Display"/>
              <a:ea typeface="Playfair Display"/>
              <a:cs typeface="Playfair Display"/>
              <a:sym typeface="Playfair Display"/>
            </a:endParaRPr>
          </a:p>
        </p:txBody>
      </p:sp>
      <p:cxnSp>
        <p:nvCxnSpPr>
          <p:cNvPr id="1222" name="Google Shape;1222;p53"/>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1223" name="Google Shape;1223;p53"/>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1224" name="Google Shape;1224;p53"/>
          <p:cNvGrpSpPr/>
          <p:nvPr/>
        </p:nvGrpSpPr>
        <p:grpSpPr>
          <a:xfrm rot="5400000">
            <a:off x="8600653" y="4562883"/>
            <a:ext cx="772575" cy="120779"/>
            <a:chOff x="8682125" y="578275"/>
            <a:chExt cx="677400" cy="105900"/>
          </a:xfrm>
        </p:grpSpPr>
        <p:sp>
          <p:nvSpPr>
            <p:cNvPr id="1225" name="Google Shape;1225;p5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53"/>
          <p:cNvGrpSpPr/>
          <p:nvPr/>
        </p:nvGrpSpPr>
        <p:grpSpPr>
          <a:xfrm rot="5400000">
            <a:off x="8448253" y="4562883"/>
            <a:ext cx="772575" cy="120779"/>
            <a:chOff x="8682125" y="578275"/>
            <a:chExt cx="677400" cy="105900"/>
          </a:xfrm>
        </p:grpSpPr>
        <p:sp>
          <p:nvSpPr>
            <p:cNvPr id="1230" name="Google Shape;1230;p53"/>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3"/>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3"/>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3"/>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4" name="Google Shape;1234;p53"/>
          <p:cNvSpPr txBox="1"/>
          <p:nvPr/>
        </p:nvSpPr>
        <p:spPr>
          <a:xfrm>
            <a:off x="2541100" y="3052300"/>
            <a:ext cx="4650000" cy="415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latin typeface="Playfair Display"/>
                <a:ea typeface="Playfair Display"/>
                <a:cs typeface="Playfair Display"/>
                <a:sym typeface="Playfair Display"/>
              </a:rPr>
              <a:t>Other Nonlinear Models</a:t>
            </a:r>
            <a:endParaRPr sz="1200">
              <a:latin typeface="Playfair Display"/>
              <a:ea typeface="Playfair Display"/>
              <a:cs typeface="Playfair Display"/>
              <a:sym typeface="Playfair Display"/>
            </a:endParaRPr>
          </a:p>
        </p:txBody>
      </p:sp>
      <p:sp>
        <p:nvSpPr>
          <p:cNvPr id="1235" name="Google Shape;1235;p53"/>
          <p:cNvSpPr txBox="1"/>
          <p:nvPr/>
        </p:nvSpPr>
        <p:spPr>
          <a:xfrm>
            <a:off x="2541100" y="3759863"/>
            <a:ext cx="4650000" cy="681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500" b="1">
                <a:latin typeface="Playfair Display"/>
                <a:ea typeface="Playfair Display"/>
                <a:cs typeface="Playfair Display"/>
                <a:sym typeface="Playfair Display"/>
              </a:rPr>
              <a:t>More rigorous residual diagnostics, stability assessment, and model selection</a:t>
            </a:r>
            <a:endParaRPr sz="1500" b="1">
              <a:latin typeface="Playfair Display"/>
              <a:ea typeface="Playfair Display"/>
              <a:cs typeface="Playfair Display"/>
              <a:sym typeface="Playfair Display"/>
            </a:endParaRPr>
          </a:p>
        </p:txBody>
      </p:sp>
      <p:sp>
        <p:nvSpPr>
          <p:cNvPr id="1236" name="Google Shape;1236;p53"/>
          <p:cNvSpPr/>
          <p:nvPr/>
        </p:nvSpPr>
        <p:spPr>
          <a:xfrm>
            <a:off x="1657925" y="1151525"/>
            <a:ext cx="600900" cy="5289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3"/>
          <p:cNvSpPr txBox="1"/>
          <p:nvPr/>
        </p:nvSpPr>
        <p:spPr>
          <a:xfrm>
            <a:off x="1657925" y="1254851"/>
            <a:ext cx="600900" cy="3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Roboto"/>
                <a:ea typeface="Roboto"/>
                <a:cs typeface="Roboto"/>
                <a:sym typeface="Roboto"/>
              </a:rPr>
              <a:t>01</a:t>
            </a:r>
            <a:endParaRPr sz="1800" b="1">
              <a:solidFill>
                <a:srgbClr val="191919"/>
              </a:solidFill>
              <a:latin typeface="Roboto"/>
              <a:ea typeface="Roboto"/>
              <a:cs typeface="Roboto"/>
              <a:sym typeface="Roboto"/>
            </a:endParaRPr>
          </a:p>
        </p:txBody>
      </p:sp>
      <p:sp>
        <p:nvSpPr>
          <p:cNvPr id="1238" name="Google Shape;1238;p53"/>
          <p:cNvSpPr/>
          <p:nvPr/>
        </p:nvSpPr>
        <p:spPr>
          <a:xfrm>
            <a:off x="1657925" y="2065925"/>
            <a:ext cx="600900" cy="5289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3"/>
          <p:cNvSpPr txBox="1"/>
          <p:nvPr/>
        </p:nvSpPr>
        <p:spPr>
          <a:xfrm>
            <a:off x="1657925" y="2169251"/>
            <a:ext cx="600900" cy="3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Roboto"/>
                <a:ea typeface="Roboto"/>
                <a:cs typeface="Roboto"/>
                <a:sym typeface="Roboto"/>
              </a:rPr>
              <a:t>02</a:t>
            </a:r>
            <a:endParaRPr sz="1800" b="1">
              <a:solidFill>
                <a:srgbClr val="191919"/>
              </a:solidFill>
              <a:latin typeface="Roboto"/>
              <a:ea typeface="Roboto"/>
              <a:cs typeface="Roboto"/>
              <a:sym typeface="Roboto"/>
            </a:endParaRPr>
          </a:p>
        </p:txBody>
      </p:sp>
      <p:sp>
        <p:nvSpPr>
          <p:cNvPr id="1240" name="Google Shape;1240;p53"/>
          <p:cNvSpPr/>
          <p:nvPr/>
        </p:nvSpPr>
        <p:spPr>
          <a:xfrm>
            <a:off x="1657925" y="2980325"/>
            <a:ext cx="600900" cy="5289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3"/>
          <p:cNvSpPr txBox="1"/>
          <p:nvPr/>
        </p:nvSpPr>
        <p:spPr>
          <a:xfrm>
            <a:off x="1657925" y="3083651"/>
            <a:ext cx="600900" cy="3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Roboto"/>
                <a:ea typeface="Roboto"/>
                <a:cs typeface="Roboto"/>
                <a:sym typeface="Roboto"/>
              </a:rPr>
              <a:t>03</a:t>
            </a:r>
            <a:endParaRPr sz="1800" b="1">
              <a:solidFill>
                <a:srgbClr val="191919"/>
              </a:solidFill>
              <a:latin typeface="Roboto"/>
              <a:ea typeface="Roboto"/>
              <a:cs typeface="Roboto"/>
              <a:sym typeface="Roboto"/>
            </a:endParaRPr>
          </a:p>
        </p:txBody>
      </p:sp>
      <p:sp>
        <p:nvSpPr>
          <p:cNvPr id="1242" name="Google Shape;1242;p53"/>
          <p:cNvSpPr/>
          <p:nvPr/>
        </p:nvSpPr>
        <p:spPr>
          <a:xfrm>
            <a:off x="1657925" y="3818525"/>
            <a:ext cx="600900" cy="5289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3"/>
          <p:cNvSpPr txBox="1"/>
          <p:nvPr/>
        </p:nvSpPr>
        <p:spPr>
          <a:xfrm>
            <a:off x="1657925" y="3921851"/>
            <a:ext cx="600900" cy="322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191919"/>
                </a:solidFill>
                <a:latin typeface="Roboto"/>
                <a:ea typeface="Roboto"/>
                <a:cs typeface="Roboto"/>
                <a:sym typeface="Roboto"/>
              </a:rPr>
              <a:t>04</a:t>
            </a:r>
            <a:endParaRPr sz="1800" b="1">
              <a:solidFill>
                <a:srgbClr val="191919"/>
              </a:solidFill>
              <a:latin typeface="Roboto"/>
              <a:ea typeface="Roboto"/>
              <a:cs typeface="Roboto"/>
              <a:sym typeface="Roboto"/>
            </a:endParaRPr>
          </a:p>
        </p:txBody>
      </p:sp>
      <p:sp>
        <p:nvSpPr>
          <p:cNvPr id="1244" name="Google Shape;1244;p53"/>
          <p:cNvSpPr txBox="1"/>
          <p:nvPr/>
        </p:nvSpPr>
        <p:spPr>
          <a:xfrm>
            <a:off x="625700" y="292625"/>
            <a:ext cx="78690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solidFill>
                  <a:srgbClr val="191919"/>
                </a:solidFill>
                <a:latin typeface="Playfair Display ExtraBold"/>
                <a:ea typeface="Playfair Display ExtraBold"/>
                <a:cs typeface="Playfair Display ExtraBold"/>
                <a:sym typeface="Playfair Display ExtraBold"/>
              </a:rPr>
              <a:t>Future Work</a:t>
            </a:r>
            <a:endParaRPr sz="3000">
              <a:solidFill>
                <a:srgbClr val="191919"/>
              </a:solidFill>
              <a:latin typeface="Playfair Display ExtraBold"/>
              <a:ea typeface="Playfair Display ExtraBold"/>
              <a:cs typeface="Playfair Display ExtraBold"/>
              <a:sym typeface="Playfair Display ExtraBo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54"/>
          <p:cNvSpPr txBox="1">
            <a:spLocks noGrp="1"/>
          </p:cNvSpPr>
          <p:nvPr>
            <p:ph type="title"/>
          </p:nvPr>
        </p:nvSpPr>
        <p:spPr>
          <a:xfrm>
            <a:off x="796200" y="673625"/>
            <a:ext cx="7710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Acknowledgement</a:t>
            </a:r>
            <a:endParaRPr/>
          </a:p>
        </p:txBody>
      </p:sp>
      <p:sp>
        <p:nvSpPr>
          <p:cNvPr id="1250" name="Google Shape;1250;p54"/>
          <p:cNvSpPr/>
          <p:nvPr/>
        </p:nvSpPr>
        <p:spPr>
          <a:xfrm>
            <a:off x="7684189" y="-750389"/>
            <a:ext cx="1891200" cy="1891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1" name="Google Shape;1251;p54"/>
          <p:cNvGrpSpPr/>
          <p:nvPr/>
        </p:nvGrpSpPr>
        <p:grpSpPr>
          <a:xfrm rot="5400000">
            <a:off x="164963" y="2051714"/>
            <a:ext cx="1248900" cy="289350"/>
            <a:chOff x="6967625" y="394825"/>
            <a:chExt cx="1248900" cy="289350"/>
          </a:xfrm>
        </p:grpSpPr>
        <p:sp>
          <p:nvSpPr>
            <p:cNvPr id="1252" name="Google Shape;1252;p54"/>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4"/>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4"/>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4"/>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4"/>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4"/>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4"/>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4"/>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4"/>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4"/>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4"/>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4"/>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4"/>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4"/>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6" name="Google Shape;1266;p54"/>
          <p:cNvSpPr txBox="1"/>
          <p:nvPr/>
        </p:nvSpPr>
        <p:spPr>
          <a:xfrm>
            <a:off x="1221625" y="1461450"/>
            <a:ext cx="4376400" cy="17820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sz="1800">
                <a:solidFill>
                  <a:schemeClr val="dk1"/>
                </a:solidFill>
                <a:latin typeface="Open Sans"/>
                <a:ea typeface="Open Sans"/>
                <a:cs typeface="Open Sans"/>
                <a:sym typeface="Open Sans"/>
              </a:rPr>
              <a:t>We like to express our appreciation to </a:t>
            </a:r>
            <a:endParaRPr sz="1800">
              <a:solidFill>
                <a:schemeClr val="dk1"/>
              </a:solidFill>
              <a:latin typeface="Open Sans"/>
              <a:ea typeface="Open Sans"/>
              <a:cs typeface="Open Sans"/>
              <a:sym typeface="Open Sans"/>
            </a:endParaRPr>
          </a:p>
          <a:p>
            <a:pPr marL="0" lvl="0" indent="0" algn="l" rtl="0">
              <a:lnSpc>
                <a:spcPct val="115000"/>
              </a:lnSpc>
              <a:spcBef>
                <a:spcPts val="1200"/>
              </a:spcBef>
              <a:spcAft>
                <a:spcPts val="0"/>
              </a:spcAft>
              <a:buNone/>
            </a:pPr>
            <a:r>
              <a:rPr lang="en" sz="1800">
                <a:solidFill>
                  <a:schemeClr val="dk1"/>
                </a:solidFill>
                <a:latin typeface="Open Sans"/>
                <a:ea typeface="Open Sans"/>
                <a:cs typeface="Open Sans"/>
                <a:sym typeface="Open Sans"/>
              </a:rPr>
              <a:t>Prof. Pavlos, Chris, and all TFs </a:t>
            </a:r>
            <a:endParaRPr sz="1800">
              <a:solidFill>
                <a:schemeClr val="dk1"/>
              </a:solidFill>
              <a:latin typeface="Open Sans"/>
              <a:ea typeface="Open Sans"/>
              <a:cs typeface="Open Sans"/>
              <a:sym typeface="Open Sans"/>
            </a:endParaRPr>
          </a:p>
          <a:p>
            <a:pPr marL="0" lvl="0" indent="0" algn="l" rtl="0">
              <a:lnSpc>
                <a:spcPct val="115000"/>
              </a:lnSpc>
              <a:spcBef>
                <a:spcPts val="1200"/>
              </a:spcBef>
              <a:spcAft>
                <a:spcPts val="1200"/>
              </a:spcAft>
              <a:buNone/>
            </a:pPr>
            <a:r>
              <a:rPr lang="en" sz="1800">
                <a:solidFill>
                  <a:schemeClr val="dk1"/>
                </a:solidFill>
                <a:latin typeface="Open Sans"/>
                <a:ea typeface="Open Sans"/>
                <a:cs typeface="Open Sans"/>
                <a:sym typeface="Open Sans"/>
              </a:rPr>
              <a:t>for all of the guidance and support!</a:t>
            </a:r>
            <a:endParaRPr sz="1800">
              <a:solidFill>
                <a:schemeClr val="dk1"/>
              </a:solidFill>
              <a:latin typeface="Open Sans"/>
              <a:ea typeface="Open Sans"/>
              <a:cs typeface="Open Sans"/>
              <a:sym typeface="Open Sans"/>
            </a:endParaRPr>
          </a:p>
        </p:txBody>
      </p:sp>
      <p:pic>
        <p:nvPicPr>
          <p:cNvPr id="1267" name="Google Shape;1267;p54"/>
          <p:cNvPicPr preferRelativeResize="0"/>
          <p:nvPr/>
        </p:nvPicPr>
        <p:blipFill>
          <a:blip r:embed="rId3">
            <a:alphaModFix/>
          </a:blip>
          <a:stretch>
            <a:fillRect/>
          </a:stretch>
        </p:blipFill>
        <p:spPr>
          <a:xfrm>
            <a:off x="6856675" y="4512326"/>
            <a:ext cx="2211124" cy="6311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71"/>
        <p:cNvGrpSpPr/>
        <p:nvPr/>
      </p:nvGrpSpPr>
      <p:grpSpPr>
        <a:xfrm>
          <a:off x="0" y="0"/>
          <a:ext cx="0" cy="0"/>
          <a:chOff x="0" y="0"/>
          <a:chExt cx="0" cy="0"/>
        </a:xfrm>
      </p:grpSpPr>
      <p:sp>
        <p:nvSpPr>
          <p:cNvPr id="1272" name="Google Shape;1272;p55"/>
          <p:cNvSpPr/>
          <p:nvPr/>
        </p:nvSpPr>
        <p:spPr>
          <a:xfrm>
            <a:off x="2176473" y="1323121"/>
            <a:ext cx="1178100" cy="11781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3" name="Google Shape;1273;p55"/>
          <p:cNvGrpSpPr/>
          <p:nvPr/>
        </p:nvGrpSpPr>
        <p:grpSpPr>
          <a:xfrm rot="-5400000">
            <a:off x="6683149" y="-1938589"/>
            <a:ext cx="3522201" cy="3522201"/>
            <a:chOff x="269239" y="624399"/>
            <a:chExt cx="2386800" cy="2386800"/>
          </a:xfrm>
        </p:grpSpPr>
        <p:sp>
          <p:nvSpPr>
            <p:cNvPr id="1274" name="Google Shape;1274;p5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6" name="Google Shape;1276;p55"/>
          <p:cNvSpPr/>
          <p:nvPr/>
        </p:nvSpPr>
        <p:spPr>
          <a:xfrm>
            <a:off x="7387570" y="-1234259"/>
            <a:ext cx="2113800" cy="21138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7" name="Google Shape;1277;p55"/>
          <p:cNvGrpSpPr/>
          <p:nvPr/>
        </p:nvGrpSpPr>
        <p:grpSpPr>
          <a:xfrm rot="5400000">
            <a:off x="374513" y="4120620"/>
            <a:ext cx="677400" cy="289350"/>
            <a:chOff x="8682125" y="394825"/>
            <a:chExt cx="677400" cy="289350"/>
          </a:xfrm>
        </p:grpSpPr>
        <p:sp>
          <p:nvSpPr>
            <p:cNvPr id="1278" name="Google Shape;1278;p5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286" name="Google Shape;1286;p55"/>
          <p:cNvPicPr preferRelativeResize="0"/>
          <p:nvPr/>
        </p:nvPicPr>
        <p:blipFill>
          <a:blip r:embed="rId3">
            <a:alphaModFix/>
          </a:blip>
          <a:stretch>
            <a:fillRect/>
          </a:stretch>
        </p:blipFill>
        <p:spPr>
          <a:xfrm>
            <a:off x="2001005" y="3630475"/>
            <a:ext cx="5059125" cy="642429"/>
          </a:xfrm>
          <a:prstGeom prst="rect">
            <a:avLst/>
          </a:prstGeom>
          <a:noFill/>
          <a:ln>
            <a:noFill/>
          </a:ln>
        </p:spPr>
      </p:pic>
      <p:sp>
        <p:nvSpPr>
          <p:cNvPr id="1287" name="Google Shape;1287;p55"/>
          <p:cNvSpPr txBox="1">
            <a:spLocks noGrp="1"/>
          </p:cNvSpPr>
          <p:nvPr>
            <p:ph type="title"/>
          </p:nvPr>
        </p:nvSpPr>
        <p:spPr>
          <a:xfrm>
            <a:off x="2347938" y="1683000"/>
            <a:ext cx="4448100" cy="1058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288" name="Google Shape;1288;p55"/>
          <p:cNvSpPr txBox="1">
            <a:spLocks noGrp="1"/>
          </p:cNvSpPr>
          <p:nvPr>
            <p:ph type="subTitle" idx="1"/>
          </p:nvPr>
        </p:nvSpPr>
        <p:spPr>
          <a:xfrm>
            <a:off x="2347950" y="2911125"/>
            <a:ext cx="4448100" cy="105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1600"/>
          </a:p>
          <a:p>
            <a:pPr marL="0" lvl="0" indent="0" algn="ctr" rtl="0">
              <a:spcBef>
                <a:spcPts val="0"/>
              </a:spcBef>
              <a:spcAft>
                <a:spcPts val="0"/>
              </a:spcAft>
              <a:buNone/>
            </a:pPr>
            <a:r>
              <a:rPr lang="en" sz="1600"/>
              <a:t>Present by Team 12</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grpSp>
        <p:nvGrpSpPr>
          <p:cNvPr id="212" name="Google Shape;212;p22"/>
          <p:cNvGrpSpPr/>
          <p:nvPr/>
        </p:nvGrpSpPr>
        <p:grpSpPr>
          <a:xfrm>
            <a:off x="269239" y="763524"/>
            <a:ext cx="2386800" cy="2386800"/>
            <a:chOff x="269239" y="624399"/>
            <a:chExt cx="2386800" cy="2386800"/>
          </a:xfrm>
        </p:grpSpPr>
        <p:sp>
          <p:nvSpPr>
            <p:cNvPr id="213" name="Google Shape;213;p22"/>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2"/>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2"/>
          <p:cNvSpPr txBox="1">
            <a:spLocks noGrp="1"/>
          </p:cNvSpPr>
          <p:nvPr>
            <p:ph type="title"/>
          </p:nvPr>
        </p:nvSpPr>
        <p:spPr>
          <a:xfrm>
            <a:off x="705475" y="3075100"/>
            <a:ext cx="61617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Data</a:t>
            </a:r>
            <a:endParaRPr sz="4800"/>
          </a:p>
        </p:txBody>
      </p:sp>
      <p:sp>
        <p:nvSpPr>
          <p:cNvPr id="217" name="Google Shape;217;p22"/>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grpSp>
        <p:nvGrpSpPr>
          <p:cNvPr id="218" name="Google Shape;218;p22"/>
          <p:cNvGrpSpPr/>
          <p:nvPr/>
        </p:nvGrpSpPr>
        <p:grpSpPr>
          <a:xfrm>
            <a:off x="5117075" y="1073814"/>
            <a:ext cx="2582400" cy="289350"/>
            <a:chOff x="6967625" y="394825"/>
            <a:chExt cx="2582400" cy="289350"/>
          </a:xfrm>
        </p:grpSpPr>
        <p:sp>
          <p:nvSpPr>
            <p:cNvPr id="219" name="Google Shape;219;p22"/>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2"/>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2"/>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2"/>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2"/>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2"/>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2"/>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2"/>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2"/>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2"/>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2"/>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2"/>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2"/>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2"/>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2"/>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2"/>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2"/>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2"/>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2"/>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2"/>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7" name="Google Shape;247;p22"/>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48" name="Google Shape;248;p22"/>
          <p:cNvGrpSpPr/>
          <p:nvPr/>
        </p:nvGrpSpPr>
        <p:grpSpPr>
          <a:xfrm rot="5400000">
            <a:off x="8092063" y="4120614"/>
            <a:ext cx="677400" cy="289350"/>
            <a:chOff x="7539125" y="394825"/>
            <a:chExt cx="677400" cy="289350"/>
          </a:xfrm>
        </p:grpSpPr>
        <p:sp>
          <p:nvSpPr>
            <p:cNvPr id="249" name="Google Shape;249;p22"/>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2"/>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2"/>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2"/>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2"/>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2"/>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2"/>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2"/>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23"/>
          <p:cNvSpPr txBox="1">
            <a:spLocks noGrp="1"/>
          </p:cNvSpPr>
          <p:nvPr>
            <p:ph type="title"/>
          </p:nvPr>
        </p:nvSpPr>
        <p:spPr>
          <a:xfrm>
            <a:off x="720000" y="445025"/>
            <a:ext cx="7704000" cy="6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Description and Preprocessing</a:t>
            </a:r>
            <a:endParaRPr/>
          </a:p>
        </p:txBody>
      </p:sp>
      <p:sp>
        <p:nvSpPr>
          <p:cNvPr id="262" name="Google Shape;262;p23"/>
          <p:cNvSpPr txBox="1">
            <a:spLocks noGrp="1"/>
          </p:cNvSpPr>
          <p:nvPr>
            <p:ph type="subTitle" idx="2"/>
          </p:nvPr>
        </p:nvSpPr>
        <p:spPr>
          <a:xfrm>
            <a:off x="912750" y="3015396"/>
            <a:ext cx="2903700" cy="9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Adjusted closing price:</a:t>
            </a:r>
            <a:endParaRPr sz="1400" b="1"/>
          </a:p>
          <a:p>
            <a:pPr marL="0" lvl="0" indent="0" algn="ctr" rtl="0">
              <a:spcBef>
                <a:spcPts val="0"/>
              </a:spcBef>
              <a:spcAft>
                <a:spcPts val="0"/>
              </a:spcAft>
              <a:buNone/>
            </a:pPr>
            <a:r>
              <a:rPr lang="en" sz="1400"/>
              <a:t>S&amp;P 500</a:t>
            </a:r>
            <a:endParaRPr sz="1400"/>
          </a:p>
          <a:p>
            <a:pPr marL="0" lvl="0" indent="0" algn="ctr" rtl="0">
              <a:spcBef>
                <a:spcPts val="0"/>
              </a:spcBef>
              <a:spcAft>
                <a:spcPts val="0"/>
              </a:spcAft>
              <a:buNone/>
            </a:pPr>
            <a:r>
              <a:rPr lang="en" sz="1400"/>
              <a:t>Crude oil futures price</a:t>
            </a:r>
            <a:endParaRPr sz="1400"/>
          </a:p>
          <a:p>
            <a:pPr marL="0" lvl="0" indent="0" algn="ctr" rtl="0">
              <a:spcBef>
                <a:spcPts val="0"/>
              </a:spcBef>
              <a:spcAft>
                <a:spcPts val="0"/>
              </a:spcAft>
              <a:buNone/>
            </a:pPr>
            <a:r>
              <a:rPr lang="en" sz="1400"/>
              <a:t>Gold futures price</a:t>
            </a:r>
            <a:endParaRPr sz="1400"/>
          </a:p>
        </p:txBody>
      </p:sp>
      <p:sp>
        <p:nvSpPr>
          <p:cNvPr id="263" name="Google Shape;263;p23"/>
          <p:cNvSpPr txBox="1">
            <a:spLocks noGrp="1"/>
          </p:cNvSpPr>
          <p:nvPr>
            <p:ph type="subTitle" idx="4"/>
          </p:nvPr>
        </p:nvSpPr>
        <p:spPr>
          <a:xfrm>
            <a:off x="1444650" y="2233925"/>
            <a:ext cx="59727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Data Collection &amp; Feature Engineering</a:t>
            </a:r>
            <a:endParaRPr/>
          </a:p>
        </p:txBody>
      </p:sp>
      <p:cxnSp>
        <p:nvCxnSpPr>
          <p:cNvPr id="264" name="Google Shape;264;p23"/>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265" name="Google Shape;265;p23"/>
          <p:cNvCxnSpPr/>
          <p:nvPr/>
        </p:nvCxnSpPr>
        <p:spPr>
          <a:xfrm>
            <a:off x="629400" y="47154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266" name="Google Shape;266;p23"/>
          <p:cNvGrpSpPr/>
          <p:nvPr/>
        </p:nvGrpSpPr>
        <p:grpSpPr>
          <a:xfrm>
            <a:off x="423863" y="1343339"/>
            <a:ext cx="289350" cy="1820400"/>
            <a:chOff x="423863" y="1343339"/>
            <a:chExt cx="289350" cy="1820400"/>
          </a:xfrm>
        </p:grpSpPr>
        <p:sp>
          <p:nvSpPr>
            <p:cNvPr id="267" name="Google Shape;267;p23"/>
            <p:cNvSpPr/>
            <p:nvPr/>
          </p:nvSpPr>
          <p:spPr>
            <a:xfrm>
              <a:off x="423863" y="1343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3"/>
            <p:cNvSpPr/>
            <p:nvPr/>
          </p:nvSpPr>
          <p:spPr>
            <a:xfrm>
              <a:off x="607313" y="1343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3"/>
            <p:cNvSpPr/>
            <p:nvPr/>
          </p:nvSpPr>
          <p:spPr>
            <a:xfrm>
              <a:off x="423863" y="1533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3"/>
            <p:cNvSpPr/>
            <p:nvPr/>
          </p:nvSpPr>
          <p:spPr>
            <a:xfrm>
              <a:off x="607313" y="1533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3"/>
            <p:cNvSpPr/>
            <p:nvPr/>
          </p:nvSpPr>
          <p:spPr>
            <a:xfrm>
              <a:off x="423863" y="1724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3"/>
            <p:cNvSpPr/>
            <p:nvPr/>
          </p:nvSpPr>
          <p:spPr>
            <a:xfrm>
              <a:off x="607313" y="1724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3"/>
            <p:cNvSpPr/>
            <p:nvPr/>
          </p:nvSpPr>
          <p:spPr>
            <a:xfrm>
              <a:off x="423863" y="1914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3"/>
            <p:cNvSpPr/>
            <p:nvPr/>
          </p:nvSpPr>
          <p:spPr>
            <a:xfrm>
              <a:off x="607313" y="1914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3"/>
            <p:cNvSpPr/>
            <p:nvPr/>
          </p:nvSpPr>
          <p:spPr>
            <a:xfrm>
              <a:off x="423863" y="2105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3"/>
            <p:cNvSpPr/>
            <p:nvPr/>
          </p:nvSpPr>
          <p:spPr>
            <a:xfrm>
              <a:off x="607313" y="2105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3"/>
            <p:cNvSpPr/>
            <p:nvPr/>
          </p:nvSpPr>
          <p:spPr>
            <a:xfrm>
              <a:off x="423863" y="2295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3"/>
            <p:cNvSpPr/>
            <p:nvPr/>
          </p:nvSpPr>
          <p:spPr>
            <a:xfrm>
              <a:off x="607313" y="2295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3"/>
            <p:cNvSpPr/>
            <p:nvPr/>
          </p:nvSpPr>
          <p:spPr>
            <a:xfrm>
              <a:off x="423863" y="2486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3"/>
            <p:cNvSpPr/>
            <p:nvPr/>
          </p:nvSpPr>
          <p:spPr>
            <a:xfrm>
              <a:off x="607313" y="2486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3"/>
            <p:cNvSpPr/>
            <p:nvPr/>
          </p:nvSpPr>
          <p:spPr>
            <a:xfrm>
              <a:off x="423863" y="2676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3"/>
            <p:cNvSpPr/>
            <p:nvPr/>
          </p:nvSpPr>
          <p:spPr>
            <a:xfrm>
              <a:off x="607313" y="2676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3"/>
            <p:cNvSpPr/>
            <p:nvPr/>
          </p:nvSpPr>
          <p:spPr>
            <a:xfrm>
              <a:off x="423863" y="2867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23"/>
            <p:cNvSpPr/>
            <p:nvPr/>
          </p:nvSpPr>
          <p:spPr>
            <a:xfrm>
              <a:off x="607313" y="2867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3"/>
            <p:cNvSpPr/>
            <p:nvPr/>
          </p:nvSpPr>
          <p:spPr>
            <a:xfrm>
              <a:off x="423863" y="3057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3"/>
            <p:cNvSpPr/>
            <p:nvPr/>
          </p:nvSpPr>
          <p:spPr>
            <a:xfrm>
              <a:off x="607313" y="3057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3"/>
          <p:cNvGrpSpPr/>
          <p:nvPr/>
        </p:nvGrpSpPr>
        <p:grpSpPr>
          <a:xfrm>
            <a:off x="8286088" y="3248339"/>
            <a:ext cx="289350" cy="677400"/>
            <a:chOff x="8286088" y="3248339"/>
            <a:chExt cx="289350" cy="677400"/>
          </a:xfrm>
        </p:grpSpPr>
        <p:sp>
          <p:nvSpPr>
            <p:cNvPr id="288" name="Google Shape;288;p23"/>
            <p:cNvSpPr/>
            <p:nvPr/>
          </p:nvSpPr>
          <p:spPr>
            <a:xfrm>
              <a:off x="828608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3"/>
            <p:cNvSpPr/>
            <p:nvPr/>
          </p:nvSpPr>
          <p:spPr>
            <a:xfrm>
              <a:off x="846953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3"/>
            <p:cNvSpPr/>
            <p:nvPr/>
          </p:nvSpPr>
          <p:spPr>
            <a:xfrm>
              <a:off x="828608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3"/>
            <p:cNvSpPr/>
            <p:nvPr/>
          </p:nvSpPr>
          <p:spPr>
            <a:xfrm>
              <a:off x="846953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3"/>
            <p:cNvSpPr/>
            <p:nvPr/>
          </p:nvSpPr>
          <p:spPr>
            <a:xfrm>
              <a:off x="828608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3"/>
            <p:cNvSpPr/>
            <p:nvPr/>
          </p:nvSpPr>
          <p:spPr>
            <a:xfrm>
              <a:off x="846953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3"/>
            <p:cNvSpPr/>
            <p:nvPr/>
          </p:nvSpPr>
          <p:spPr>
            <a:xfrm>
              <a:off x="828608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3"/>
            <p:cNvSpPr/>
            <p:nvPr/>
          </p:nvSpPr>
          <p:spPr>
            <a:xfrm>
              <a:off x="846953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 name="Google Shape;296;p23"/>
          <p:cNvSpPr/>
          <p:nvPr/>
        </p:nvSpPr>
        <p:spPr>
          <a:xfrm>
            <a:off x="3989100" y="1190950"/>
            <a:ext cx="865800" cy="8658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3"/>
          <p:cNvSpPr txBox="1"/>
          <p:nvPr/>
        </p:nvSpPr>
        <p:spPr>
          <a:xfrm>
            <a:off x="4065300" y="1389533"/>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01</a:t>
            </a:r>
            <a:endParaRPr sz="3000" b="1">
              <a:solidFill>
                <a:srgbClr val="191919"/>
              </a:solidFill>
              <a:latin typeface="Roboto"/>
              <a:ea typeface="Roboto"/>
              <a:cs typeface="Roboto"/>
              <a:sym typeface="Roboto"/>
            </a:endParaRPr>
          </a:p>
        </p:txBody>
      </p:sp>
      <p:pic>
        <p:nvPicPr>
          <p:cNvPr id="298" name="Google Shape;298;p23"/>
          <p:cNvPicPr preferRelativeResize="0"/>
          <p:nvPr/>
        </p:nvPicPr>
        <p:blipFill>
          <a:blip r:embed="rId3">
            <a:alphaModFix/>
          </a:blip>
          <a:stretch>
            <a:fillRect/>
          </a:stretch>
        </p:blipFill>
        <p:spPr>
          <a:xfrm>
            <a:off x="1464575" y="2692575"/>
            <a:ext cx="1547951" cy="319825"/>
          </a:xfrm>
          <a:prstGeom prst="rect">
            <a:avLst/>
          </a:prstGeom>
          <a:noFill/>
          <a:ln>
            <a:noFill/>
          </a:ln>
        </p:spPr>
      </p:pic>
      <p:sp>
        <p:nvSpPr>
          <p:cNvPr id="299" name="Google Shape;299;p23"/>
          <p:cNvSpPr/>
          <p:nvPr/>
        </p:nvSpPr>
        <p:spPr>
          <a:xfrm>
            <a:off x="1237225" y="3331025"/>
            <a:ext cx="2218500" cy="633600"/>
          </a:xfrm>
          <a:prstGeom prst="roundRect">
            <a:avLst>
              <a:gd name="adj" fmla="val 16667"/>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0" name="Google Shape;300;p23"/>
          <p:cNvCxnSpPr>
            <a:stCxn id="299" idx="3"/>
            <a:endCxn id="301" idx="1"/>
          </p:cNvCxnSpPr>
          <p:nvPr/>
        </p:nvCxnSpPr>
        <p:spPr>
          <a:xfrm rot="10800000" flipH="1">
            <a:off x="3455725" y="3636125"/>
            <a:ext cx="1854000" cy="11700"/>
          </a:xfrm>
          <a:prstGeom prst="straightConnector1">
            <a:avLst/>
          </a:prstGeom>
          <a:noFill/>
          <a:ln w="9525" cap="flat" cmpd="sng">
            <a:solidFill>
              <a:srgbClr val="674EA7"/>
            </a:solidFill>
            <a:prstDash val="solid"/>
            <a:round/>
            <a:headEnd type="none" w="med" len="med"/>
            <a:tailEnd type="triangle" w="med" len="med"/>
          </a:ln>
        </p:spPr>
      </p:cxnSp>
      <p:sp>
        <p:nvSpPr>
          <p:cNvPr id="302" name="Google Shape;302;p23"/>
          <p:cNvSpPr txBox="1">
            <a:spLocks noGrp="1"/>
          </p:cNvSpPr>
          <p:nvPr>
            <p:ph type="subTitle" idx="2"/>
          </p:nvPr>
        </p:nvSpPr>
        <p:spPr>
          <a:xfrm>
            <a:off x="3238013" y="2959488"/>
            <a:ext cx="2218500" cy="6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rgbClr val="674EA7"/>
                </a:solidFill>
              </a:rPr>
              <a:t>Log return of x </a:t>
            </a:r>
            <a:endParaRPr sz="1400" b="1">
              <a:solidFill>
                <a:srgbClr val="674EA7"/>
              </a:solidFill>
            </a:endParaRPr>
          </a:p>
          <a:p>
            <a:pPr marL="0" lvl="0" indent="0" algn="ctr" rtl="0">
              <a:spcBef>
                <a:spcPts val="0"/>
              </a:spcBef>
              <a:spcAft>
                <a:spcPts val="0"/>
              </a:spcAft>
              <a:buNone/>
            </a:pPr>
            <a:r>
              <a:rPr lang="en" sz="1400" b="1">
                <a:solidFill>
                  <a:srgbClr val="674EA7"/>
                </a:solidFill>
              </a:rPr>
              <a:t>= ln(x</a:t>
            </a:r>
            <a:r>
              <a:rPr lang="en" sz="1400" b="1" baseline="-25000">
                <a:solidFill>
                  <a:srgbClr val="674EA7"/>
                </a:solidFill>
              </a:rPr>
              <a:t>t</a:t>
            </a:r>
            <a:r>
              <a:rPr lang="en" sz="1400" b="1">
                <a:solidFill>
                  <a:srgbClr val="674EA7"/>
                </a:solidFill>
              </a:rPr>
              <a:t>) / ln(x</a:t>
            </a:r>
            <a:r>
              <a:rPr lang="en" sz="1400" b="1" baseline="-25000">
                <a:solidFill>
                  <a:srgbClr val="674EA7"/>
                </a:solidFill>
              </a:rPr>
              <a:t>t+1</a:t>
            </a:r>
            <a:r>
              <a:rPr lang="en" sz="1400" b="1">
                <a:solidFill>
                  <a:srgbClr val="674EA7"/>
                </a:solidFill>
              </a:rPr>
              <a:t>) x 100 </a:t>
            </a:r>
            <a:endParaRPr sz="1400" b="1">
              <a:solidFill>
                <a:srgbClr val="674EA7"/>
              </a:solidFill>
            </a:endParaRPr>
          </a:p>
        </p:txBody>
      </p:sp>
      <p:sp>
        <p:nvSpPr>
          <p:cNvPr id="303" name="Google Shape;303;p23"/>
          <p:cNvSpPr txBox="1">
            <a:spLocks noGrp="1"/>
          </p:cNvSpPr>
          <p:nvPr>
            <p:ph type="subTitle" idx="2"/>
          </p:nvPr>
        </p:nvSpPr>
        <p:spPr>
          <a:xfrm>
            <a:off x="5205625" y="3015396"/>
            <a:ext cx="3065100" cy="949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t> </a:t>
            </a:r>
            <a:endParaRPr sz="1400" b="1"/>
          </a:p>
          <a:p>
            <a:pPr marL="0" lvl="0" indent="0" algn="ctr" rtl="0">
              <a:spcBef>
                <a:spcPts val="0"/>
              </a:spcBef>
              <a:spcAft>
                <a:spcPts val="0"/>
              </a:spcAft>
              <a:buNone/>
            </a:pPr>
            <a:r>
              <a:rPr lang="en" sz="1400"/>
              <a:t>Log return of S&amp;P 500</a:t>
            </a:r>
            <a:endParaRPr sz="1400"/>
          </a:p>
          <a:p>
            <a:pPr marL="0" lvl="0" indent="0" algn="ctr" rtl="0">
              <a:spcBef>
                <a:spcPts val="0"/>
              </a:spcBef>
              <a:spcAft>
                <a:spcPts val="0"/>
              </a:spcAft>
              <a:buNone/>
            </a:pPr>
            <a:r>
              <a:rPr lang="en" sz="1400"/>
              <a:t>Log return of crude oil futures price</a:t>
            </a:r>
            <a:endParaRPr sz="1400"/>
          </a:p>
          <a:p>
            <a:pPr marL="0" lvl="0" indent="0" algn="ctr" rtl="0">
              <a:spcBef>
                <a:spcPts val="0"/>
              </a:spcBef>
              <a:spcAft>
                <a:spcPts val="0"/>
              </a:spcAft>
              <a:buNone/>
            </a:pPr>
            <a:r>
              <a:rPr lang="en" sz="1400"/>
              <a:t>Gold futures price</a:t>
            </a:r>
            <a:endParaRPr sz="1400"/>
          </a:p>
        </p:txBody>
      </p:sp>
      <p:sp>
        <p:nvSpPr>
          <p:cNvPr id="301" name="Google Shape;301;p23"/>
          <p:cNvSpPr/>
          <p:nvPr/>
        </p:nvSpPr>
        <p:spPr>
          <a:xfrm>
            <a:off x="5309600" y="3319400"/>
            <a:ext cx="2903700" cy="633600"/>
          </a:xfrm>
          <a:prstGeom prst="roundRect">
            <a:avLst>
              <a:gd name="adj" fmla="val 16667"/>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3"/>
          <p:cNvSpPr txBox="1">
            <a:spLocks noGrp="1"/>
          </p:cNvSpPr>
          <p:nvPr>
            <p:ph type="subTitle" idx="2"/>
          </p:nvPr>
        </p:nvSpPr>
        <p:spPr>
          <a:xfrm>
            <a:off x="5129425" y="4029200"/>
            <a:ext cx="3502800" cy="52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Change in 13-week T-bill yield</a:t>
            </a:r>
            <a:endParaRPr sz="1400"/>
          </a:p>
          <a:p>
            <a:pPr marL="0" lvl="0" indent="0" algn="ctr" rtl="0">
              <a:spcBef>
                <a:spcPts val="0"/>
              </a:spcBef>
              <a:spcAft>
                <a:spcPts val="0"/>
              </a:spcAft>
              <a:buNone/>
            </a:pPr>
            <a:r>
              <a:rPr lang="en" sz="1400"/>
              <a:t>Change in 10Y-3M treasury yield spread</a:t>
            </a:r>
            <a:endParaRPr sz="1400"/>
          </a:p>
        </p:txBody>
      </p:sp>
      <p:sp>
        <p:nvSpPr>
          <p:cNvPr id="305" name="Google Shape;305;p23"/>
          <p:cNvSpPr/>
          <p:nvPr/>
        </p:nvSpPr>
        <p:spPr>
          <a:xfrm>
            <a:off x="1237225" y="4016825"/>
            <a:ext cx="2218500" cy="633600"/>
          </a:xfrm>
          <a:prstGeom prst="roundRect">
            <a:avLst>
              <a:gd name="adj" fmla="val 16667"/>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3"/>
          <p:cNvSpPr txBox="1">
            <a:spLocks noGrp="1"/>
          </p:cNvSpPr>
          <p:nvPr>
            <p:ph type="subTitle" idx="2"/>
          </p:nvPr>
        </p:nvSpPr>
        <p:spPr>
          <a:xfrm>
            <a:off x="3531925" y="3721500"/>
            <a:ext cx="1548000" cy="63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rgbClr val="A64D79"/>
                </a:solidFill>
              </a:rPr>
              <a:t>First-order differencing</a:t>
            </a:r>
            <a:endParaRPr sz="1400" b="1">
              <a:solidFill>
                <a:srgbClr val="A64D79"/>
              </a:solidFill>
            </a:endParaRPr>
          </a:p>
        </p:txBody>
      </p:sp>
      <p:sp>
        <p:nvSpPr>
          <p:cNvPr id="307" name="Google Shape;307;p23"/>
          <p:cNvSpPr/>
          <p:nvPr/>
        </p:nvSpPr>
        <p:spPr>
          <a:xfrm>
            <a:off x="5233400" y="4005200"/>
            <a:ext cx="3265800" cy="633600"/>
          </a:xfrm>
          <a:prstGeom prst="roundRect">
            <a:avLst>
              <a:gd name="adj" fmla="val 16667"/>
            </a:avLst>
          </a:prstGeom>
          <a:noFill/>
          <a:ln w="19050" cap="flat" cmpd="sng">
            <a:solidFill>
              <a:srgbClr val="A64D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8" name="Google Shape;308;p23"/>
          <p:cNvCxnSpPr>
            <a:endCxn id="307" idx="1"/>
          </p:cNvCxnSpPr>
          <p:nvPr/>
        </p:nvCxnSpPr>
        <p:spPr>
          <a:xfrm>
            <a:off x="3467300" y="4307000"/>
            <a:ext cx="1766100" cy="15000"/>
          </a:xfrm>
          <a:prstGeom prst="straightConnector1">
            <a:avLst/>
          </a:prstGeom>
          <a:noFill/>
          <a:ln w="9525" cap="flat" cmpd="sng">
            <a:solidFill>
              <a:srgbClr val="A64D79"/>
            </a:solidFill>
            <a:prstDash val="solid"/>
            <a:round/>
            <a:headEnd type="none" w="med" len="med"/>
            <a:tailEnd type="triangle" w="med" len="med"/>
          </a:ln>
        </p:spPr>
      </p:cxnSp>
      <p:sp>
        <p:nvSpPr>
          <p:cNvPr id="309" name="Google Shape;309;p23"/>
          <p:cNvSpPr txBox="1">
            <a:spLocks noGrp="1"/>
          </p:cNvSpPr>
          <p:nvPr>
            <p:ph type="subTitle" idx="2"/>
          </p:nvPr>
        </p:nvSpPr>
        <p:spPr>
          <a:xfrm>
            <a:off x="912750" y="4000254"/>
            <a:ext cx="2903700" cy="447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a:t>13-week treasury bill yield</a:t>
            </a:r>
            <a:endParaRPr sz="1400"/>
          </a:p>
          <a:p>
            <a:pPr marL="0" lvl="0" indent="0" algn="ctr" rtl="0">
              <a:spcBef>
                <a:spcPts val="0"/>
              </a:spcBef>
              <a:spcAft>
                <a:spcPts val="0"/>
              </a:spcAft>
              <a:buNone/>
            </a:pPr>
            <a:r>
              <a:rPr lang="en" sz="1400"/>
              <a:t>10-year treasury note yield</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4"/>
          <p:cNvSpPr txBox="1">
            <a:spLocks noGrp="1"/>
          </p:cNvSpPr>
          <p:nvPr>
            <p:ph type="title"/>
          </p:nvPr>
        </p:nvSpPr>
        <p:spPr>
          <a:xfrm>
            <a:off x="720000" y="445025"/>
            <a:ext cx="7704000" cy="6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 Description and Preprocessing</a:t>
            </a:r>
            <a:endParaRPr/>
          </a:p>
        </p:txBody>
      </p:sp>
      <p:sp>
        <p:nvSpPr>
          <p:cNvPr id="315" name="Google Shape;315;p24"/>
          <p:cNvSpPr txBox="1">
            <a:spLocks noGrp="1"/>
          </p:cNvSpPr>
          <p:nvPr>
            <p:ph type="subTitle" idx="2"/>
          </p:nvPr>
        </p:nvSpPr>
        <p:spPr>
          <a:xfrm>
            <a:off x="1522350" y="3167788"/>
            <a:ext cx="2903700" cy="146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Forward Fill:</a:t>
            </a:r>
            <a:r>
              <a:rPr lang="en" sz="1400">
                <a:latin typeface="Roboto Medium"/>
                <a:ea typeface="Roboto Medium"/>
                <a:cs typeface="Roboto Medium"/>
                <a:sym typeface="Roboto Medium"/>
              </a:rPr>
              <a:t> </a:t>
            </a:r>
            <a:r>
              <a:rPr lang="en" sz="1400"/>
              <a:t>when there is no data for a particular market on a trading day</a:t>
            </a:r>
            <a:endParaRPr sz="1400"/>
          </a:p>
        </p:txBody>
      </p:sp>
      <p:sp>
        <p:nvSpPr>
          <p:cNvPr id="316" name="Google Shape;316;p24"/>
          <p:cNvSpPr txBox="1">
            <a:spLocks noGrp="1"/>
          </p:cNvSpPr>
          <p:nvPr>
            <p:ph type="subTitle" idx="3"/>
          </p:nvPr>
        </p:nvSpPr>
        <p:spPr>
          <a:xfrm>
            <a:off x="4618950" y="2538725"/>
            <a:ext cx="3384000" cy="696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Estimation-Prediction Sets Split</a:t>
            </a:r>
            <a:endParaRPr/>
          </a:p>
        </p:txBody>
      </p:sp>
      <p:sp>
        <p:nvSpPr>
          <p:cNvPr id="317" name="Google Shape;317;p24"/>
          <p:cNvSpPr txBox="1">
            <a:spLocks noGrp="1"/>
          </p:cNvSpPr>
          <p:nvPr>
            <p:ph type="subTitle" idx="4"/>
          </p:nvPr>
        </p:nvSpPr>
        <p:spPr>
          <a:xfrm>
            <a:off x="1444650" y="2447400"/>
            <a:ext cx="3080400" cy="76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Missingness</a:t>
            </a:r>
            <a:endParaRPr/>
          </a:p>
        </p:txBody>
      </p:sp>
      <p:cxnSp>
        <p:nvCxnSpPr>
          <p:cNvPr id="318" name="Google Shape;318;p24"/>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cxnSp>
        <p:nvCxnSpPr>
          <p:cNvPr id="319" name="Google Shape;319;p24"/>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320" name="Google Shape;320;p24"/>
          <p:cNvGrpSpPr/>
          <p:nvPr/>
        </p:nvGrpSpPr>
        <p:grpSpPr>
          <a:xfrm>
            <a:off x="423863" y="1343339"/>
            <a:ext cx="289350" cy="1820400"/>
            <a:chOff x="423863" y="1343339"/>
            <a:chExt cx="289350" cy="1820400"/>
          </a:xfrm>
        </p:grpSpPr>
        <p:sp>
          <p:nvSpPr>
            <p:cNvPr id="321" name="Google Shape;321;p24"/>
            <p:cNvSpPr/>
            <p:nvPr/>
          </p:nvSpPr>
          <p:spPr>
            <a:xfrm>
              <a:off x="423863" y="1343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4"/>
            <p:cNvSpPr/>
            <p:nvPr/>
          </p:nvSpPr>
          <p:spPr>
            <a:xfrm>
              <a:off x="607313" y="1343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4"/>
            <p:cNvSpPr/>
            <p:nvPr/>
          </p:nvSpPr>
          <p:spPr>
            <a:xfrm>
              <a:off x="423863" y="1533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4"/>
            <p:cNvSpPr/>
            <p:nvPr/>
          </p:nvSpPr>
          <p:spPr>
            <a:xfrm>
              <a:off x="607313" y="1533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4"/>
            <p:cNvSpPr/>
            <p:nvPr/>
          </p:nvSpPr>
          <p:spPr>
            <a:xfrm>
              <a:off x="423863" y="1724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4"/>
            <p:cNvSpPr/>
            <p:nvPr/>
          </p:nvSpPr>
          <p:spPr>
            <a:xfrm>
              <a:off x="607313" y="1724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4"/>
            <p:cNvSpPr/>
            <p:nvPr/>
          </p:nvSpPr>
          <p:spPr>
            <a:xfrm>
              <a:off x="423863" y="1914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4"/>
            <p:cNvSpPr/>
            <p:nvPr/>
          </p:nvSpPr>
          <p:spPr>
            <a:xfrm>
              <a:off x="607313" y="1914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4"/>
            <p:cNvSpPr/>
            <p:nvPr/>
          </p:nvSpPr>
          <p:spPr>
            <a:xfrm>
              <a:off x="423863" y="2105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4"/>
            <p:cNvSpPr/>
            <p:nvPr/>
          </p:nvSpPr>
          <p:spPr>
            <a:xfrm>
              <a:off x="607313" y="2105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4"/>
            <p:cNvSpPr/>
            <p:nvPr/>
          </p:nvSpPr>
          <p:spPr>
            <a:xfrm>
              <a:off x="423863" y="2295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4"/>
            <p:cNvSpPr/>
            <p:nvPr/>
          </p:nvSpPr>
          <p:spPr>
            <a:xfrm>
              <a:off x="607313" y="2295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4"/>
            <p:cNvSpPr/>
            <p:nvPr/>
          </p:nvSpPr>
          <p:spPr>
            <a:xfrm>
              <a:off x="423863" y="2486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4"/>
            <p:cNvSpPr/>
            <p:nvPr/>
          </p:nvSpPr>
          <p:spPr>
            <a:xfrm>
              <a:off x="607313" y="2486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4"/>
            <p:cNvSpPr/>
            <p:nvPr/>
          </p:nvSpPr>
          <p:spPr>
            <a:xfrm>
              <a:off x="423863" y="2676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4"/>
            <p:cNvSpPr/>
            <p:nvPr/>
          </p:nvSpPr>
          <p:spPr>
            <a:xfrm>
              <a:off x="607313" y="2676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4"/>
            <p:cNvSpPr/>
            <p:nvPr/>
          </p:nvSpPr>
          <p:spPr>
            <a:xfrm>
              <a:off x="423863" y="2867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4"/>
            <p:cNvSpPr/>
            <p:nvPr/>
          </p:nvSpPr>
          <p:spPr>
            <a:xfrm>
              <a:off x="607313" y="2867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4"/>
            <p:cNvSpPr/>
            <p:nvPr/>
          </p:nvSpPr>
          <p:spPr>
            <a:xfrm>
              <a:off x="423863" y="3057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4"/>
            <p:cNvSpPr/>
            <p:nvPr/>
          </p:nvSpPr>
          <p:spPr>
            <a:xfrm>
              <a:off x="607313" y="3057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4"/>
          <p:cNvGrpSpPr/>
          <p:nvPr/>
        </p:nvGrpSpPr>
        <p:grpSpPr>
          <a:xfrm>
            <a:off x="8286088" y="3248339"/>
            <a:ext cx="289350" cy="677400"/>
            <a:chOff x="8286088" y="3248339"/>
            <a:chExt cx="289350" cy="677400"/>
          </a:xfrm>
        </p:grpSpPr>
        <p:sp>
          <p:nvSpPr>
            <p:cNvPr id="342" name="Google Shape;342;p24"/>
            <p:cNvSpPr/>
            <p:nvPr/>
          </p:nvSpPr>
          <p:spPr>
            <a:xfrm>
              <a:off x="828608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4"/>
            <p:cNvSpPr/>
            <p:nvPr/>
          </p:nvSpPr>
          <p:spPr>
            <a:xfrm>
              <a:off x="8469538" y="3248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4"/>
            <p:cNvSpPr/>
            <p:nvPr/>
          </p:nvSpPr>
          <p:spPr>
            <a:xfrm>
              <a:off x="828608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4"/>
            <p:cNvSpPr/>
            <p:nvPr/>
          </p:nvSpPr>
          <p:spPr>
            <a:xfrm>
              <a:off x="8469538" y="3438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4"/>
            <p:cNvSpPr/>
            <p:nvPr/>
          </p:nvSpPr>
          <p:spPr>
            <a:xfrm>
              <a:off x="828608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4"/>
            <p:cNvSpPr/>
            <p:nvPr/>
          </p:nvSpPr>
          <p:spPr>
            <a:xfrm>
              <a:off x="8469538" y="36293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4"/>
            <p:cNvSpPr/>
            <p:nvPr/>
          </p:nvSpPr>
          <p:spPr>
            <a:xfrm>
              <a:off x="828608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4"/>
            <p:cNvSpPr/>
            <p:nvPr/>
          </p:nvSpPr>
          <p:spPr>
            <a:xfrm>
              <a:off x="8469538" y="3819839"/>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0" name="Google Shape;350;p24"/>
          <p:cNvSpPr/>
          <p:nvPr/>
        </p:nvSpPr>
        <p:spPr>
          <a:xfrm>
            <a:off x="2541300" y="1419550"/>
            <a:ext cx="865800" cy="8658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txBox="1"/>
          <p:nvPr/>
        </p:nvSpPr>
        <p:spPr>
          <a:xfrm>
            <a:off x="2617500" y="1618133"/>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02</a:t>
            </a:r>
            <a:endParaRPr sz="3000" b="1">
              <a:solidFill>
                <a:srgbClr val="191919"/>
              </a:solidFill>
              <a:latin typeface="Roboto"/>
              <a:ea typeface="Roboto"/>
              <a:cs typeface="Roboto"/>
              <a:sym typeface="Roboto"/>
            </a:endParaRPr>
          </a:p>
        </p:txBody>
      </p:sp>
      <p:sp>
        <p:nvSpPr>
          <p:cNvPr id="352" name="Google Shape;352;p24"/>
          <p:cNvSpPr/>
          <p:nvPr/>
        </p:nvSpPr>
        <p:spPr>
          <a:xfrm>
            <a:off x="5741700" y="1419550"/>
            <a:ext cx="865800" cy="865800"/>
          </a:xfrm>
          <a:prstGeom prst="ellipse">
            <a:avLst/>
          </a:prstGeom>
          <a:solidFill>
            <a:srgbClr val="E7C2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txBox="1"/>
          <p:nvPr/>
        </p:nvSpPr>
        <p:spPr>
          <a:xfrm>
            <a:off x="5817900" y="1618133"/>
            <a:ext cx="734700" cy="44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191919"/>
                </a:solidFill>
                <a:latin typeface="Roboto"/>
                <a:ea typeface="Roboto"/>
                <a:cs typeface="Roboto"/>
                <a:sym typeface="Roboto"/>
              </a:rPr>
              <a:t>03</a:t>
            </a:r>
            <a:endParaRPr sz="3000" b="1">
              <a:solidFill>
                <a:srgbClr val="191919"/>
              </a:solidFill>
              <a:latin typeface="Roboto"/>
              <a:ea typeface="Roboto"/>
              <a:cs typeface="Roboto"/>
              <a:sym typeface="Roboto"/>
            </a:endParaRPr>
          </a:p>
        </p:txBody>
      </p:sp>
      <p:sp>
        <p:nvSpPr>
          <p:cNvPr id="354" name="Google Shape;354;p24"/>
          <p:cNvSpPr txBox="1">
            <a:spLocks noGrp="1"/>
          </p:cNvSpPr>
          <p:nvPr>
            <p:ph type="subTitle" idx="2"/>
          </p:nvPr>
        </p:nvSpPr>
        <p:spPr>
          <a:xfrm>
            <a:off x="4622250" y="3172150"/>
            <a:ext cx="3384000" cy="1465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b="1"/>
              <a:t>Estimation Set:</a:t>
            </a:r>
            <a:r>
              <a:rPr lang="en" sz="1400">
                <a:latin typeface="Roboto Medium"/>
                <a:ea typeface="Roboto Medium"/>
                <a:cs typeface="Roboto Medium"/>
                <a:sym typeface="Roboto Medium"/>
              </a:rPr>
              <a:t> </a:t>
            </a:r>
            <a:r>
              <a:rPr lang="en" sz="1400"/>
              <a:t>first 95%, 2002-11-10 to 2021-10-31</a:t>
            </a:r>
            <a:endParaRPr sz="1400"/>
          </a:p>
          <a:p>
            <a:pPr marL="457200" lvl="0" indent="-317500" algn="l" rtl="0">
              <a:spcBef>
                <a:spcPts val="0"/>
              </a:spcBef>
              <a:spcAft>
                <a:spcPts val="0"/>
              </a:spcAft>
              <a:buSzPts val="1400"/>
              <a:buChar char="●"/>
            </a:pPr>
            <a:r>
              <a:rPr lang="en" sz="1400">
                <a:latin typeface="Roboto Medium"/>
                <a:ea typeface="Roboto Medium"/>
                <a:cs typeface="Roboto Medium"/>
                <a:sym typeface="Roboto Medium"/>
              </a:rPr>
              <a:t>Prediction Set: </a:t>
            </a:r>
            <a:r>
              <a:rPr lang="en" sz="1400"/>
              <a:t>last 5%, 2021-11-07 to 2022-10-30</a:t>
            </a:r>
            <a:endParaRPr sz="1400"/>
          </a:p>
          <a:p>
            <a:pPr marL="0" lvl="0" indent="0" algn="ctr" rtl="0">
              <a:spcBef>
                <a:spcPts val="0"/>
              </a:spcBef>
              <a:spcAft>
                <a:spcPts val="0"/>
              </a:spcAft>
              <a:buNone/>
            </a:pPr>
            <a:endParaRPr i="1">
              <a:latin typeface="Roboto Light"/>
              <a:ea typeface="Roboto Light"/>
              <a:cs typeface="Roboto Light"/>
              <a:sym typeface="Roboto Light"/>
            </a:endParaRPr>
          </a:p>
          <a:p>
            <a:pPr marL="0" lvl="0" indent="0" algn="ctr" rtl="0">
              <a:spcBef>
                <a:spcPts val="0"/>
              </a:spcBef>
              <a:spcAft>
                <a:spcPts val="0"/>
              </a:spcAft>
              <a:buNone/>
            </a:pPr>
            <a:r>
              <a:rPr lang="en" i="1">
                <a:latin typeface="Roboto Light"/>
                <a:ea typeface="Roboto Light"/>
                <a:cs typeface="Roboto Light"/>
                <a:sym typeface="Roboto Light"/>
              </a:rPr>
              <a:t>95-5 split because training fixed scheme models (can’t predict well too far into the future)</a:t>
            </a:r>
            <a:endParaRPr>
              <a:latin typeface="Roboto Light"/>
              <a:ea typeface="Roboto Light"/>
              <a:cs typeface="Roboto Light"/>
              <a:sym typeface="Roboto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grpSp>
        <p:nvGrpSpPr>
          <p:cNvPr id="359" name="Google Shape;359;p25"/>
          <p:cNvGrpSpPr/>
          <p:nvPr/>
        </p:nvGrpSpPr>
        <p:grpSpPr>
          <a:xfrm>
            <a:off x="269239" y="763524"/>
            <a:ext cx="2386800" cy="2386800"/>
            <a:chOff x="269239" y="624399"/>
            <a:chExt cx="2386800" cy="2386800"/>
          </a:xfrm>
        </p:grpSpPr>
        <p:sp>
          <p:nvSpPr>
            <p:cNvPr id="360" name="Google Shape;360;p25"/>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5"/>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25"/>
          <p:cNvSpPr/>
          <p:nvPr/>
        </p:nvSpPr>
        <p:spPr>
          <a:xfrm>
            <a:off x="746539" y="1240824"/>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5"/>
          <p:cNvSpPr txBox="1">
            <a:spLocks noGrp="1"/>
          </p:cNvSpPr>
          <p:nvPr>
            <p:ph type="title"/>
          </p:nvPr>
        </p:nvSpPr>
        <p:spPr>
          <a:xfrm>
            <a:off x="705475" y="3075100"/>
            <a:ext cx="81312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4800"/>
              <a:t>Exploratory Data Analysis</a:t>
            </a:r>
            <a:endParaRPr sz="4800"/>
          </a:p>
        </p:txBody>
      </p:sp>
      <p:sp>
        <p:nvSpPr>
          <p:cNvPr id="364" name="Google Shape;364;p25"/>
          <p:cNvSpPr txBox="1">
            <a:spLocks noGrp="1"/>
          </p:cNvSpPr>
          <p:nvPr>
            <p:ph type="title" idx="2"/>
          </p:nvPr>
        </p:nvSpPr>
        <p:spPr>
          <a:xfrm>
            <a:off x="730939" y="1536024"/>
            <a:ext cx="14634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365" name="Google Shape;365;p25"/>
          <p:cNvGrpSpPr/>
          <p:nvPr/>
        </p:nvGrpSpPr>
        <p:grpSpPr>
          <a:xfrm>
            <a:off x="5117075" y="1073814"/>
            <a:ext cx="2582400" cy="289350"/>
            <a:chOff x="6967625" y="394825"/>
            <a:chExt cx="2582400" cy="289350"/>
          </a:xfrm>
        </p:grpSpPr>
        <p:sp>
          <p:nvSpPr>
            <p:cNvPr id="366" name="Google Shape;366;p25"/>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5"/>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5"/>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5"/>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5"/>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5"/>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5"/>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5"/>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5"/>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5"/>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5"/>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5"/>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5"/>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5"/>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5"/>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5"/>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5"/>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5"/>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5"/>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5"/>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94" name="Google Shape;394;p25"/>
          <p:cNvCxnSpPr/>
          <p:nvPr/>
        </p:nvCxnSpPr>
        <p:spPr>
          <a:xfrm>
            <a:off x="705600" y="256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395" name="Google Shape;395;p25"/>
          <p:cNvGrpSpPr/>
          <p:nvPr/>
        </p:nvGrpSpPr>
        <p:grpSpPr>
          <a:xfrm rot="5400000">
            <a:off x="8092063" y="4120614"/>
            <a:ext cx="677400" cy="289350"/>
            <a:chOff x="7539125" y="394825"/>
            <a:chExt cx="677400" cy="289350"/>
          </a:xfrm>
        </p:grpSpPr>
        <p:sp>
          <p:nvSpPr>
            <p:cNvPr id="396" name="Google Shape;396;p25"/>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5"/>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5"/>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5"/>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5"/>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5"/>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5"/>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5"/>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6"/>
          <p:cNvSpPr txBox="1">
            <a:spLocks noGrp="1"/>
          </p:cNvSpPr>
          <p:nvPr>
            <p:ph type="ctrTitle"/>
          </p:nvPr>
        </p:nvSpPr>
        <p:spPr>
          <a:xfrm>
            <a:off x="-651100" y="-115800"/>
            <a:ext cx="6410400" cy="1091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t>3.1 Visualization of data</a:t>
            </a:r>
            <a:endParaRPr sz="3000"/>
          </a:p>
        </p:txBody>
      </p:sp>
      <p:sp>
        <p:nvSpPr>
          <p:cNvPr id="409" name="Google Shape;409;p26"/>
          <p:cNvSpPr txBox="1">
            <a:spLocks noGrp="1"/>
          </p:cNvSpPr>
          <p:nvPr>
            <p:ph type="subTitle" idx="1"/>
          </p:nvPr>
        </p:nvSpPr>
        <p:spPr>
          <a:xfrm>
            <a:off x="2307675" y="3440200"/>
            <a:ext cx="4528800" cy="47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pic>
        <p:nvPicPr>
          <p:cNvPr id="410" name="Google Shape;410;p26"/>
          <p:cNvPicPr preferRelativeResize="0"/>
          <p:nvPr/>
        </p:nvPicPr>
        <p:blipFill>
          <a:blip r:embed="rId3">
            <a:alphaModFix/>
          </a:blip>
          <a:stretch>
            <a:fillRect/>
          </a:stretch>
        </p:blipFill>
        <p:spPr>
          <a:xfrm>
            <a:off x="1907500" y="1079100"/>
            <a:ext cx="5467300" cy="3833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27"/>
          <p:cNvSpPr txBox="1">
            <a:spLocks noGrp="1"/>
          </p:cNvSpPr>
          <p:nvPr>
            <p:ph type="title"/>
          </p:nvPr>
        </p:nvSpPr>
        <p:spPr>
          <a:xfrm>
            <a:off x="720000" y="445025"/>
            <a:ext cx="3852000" cy="70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3.2 Stationarity</a:t>
            </a:r>
            <a:endParaRPr/>
          </a:p>
        </p:txBody>
      </p:sp>
      <p:cxnSp>
        <p:nvCxnSpPr>
          <p:cNvPr id="416" name="Google Shape;416;p27"/>
          <p:cNvCxnSpPr/>
          <p:nvPr/>
        </p:nvCxnSpPr>
        <p:spPr>
          <a:xfrm>
            <a:off x="705600" y="4867850"/>
            <a:ext cx="7732800" cy="0"/>
          </a:xfrm>
          <a:prstGeom prst="straightConnector1">
            <a:avLst/>
          </a:prstGeom>
          <a:noFill/>
          <a:ln w="9525" cap="flat" cmpd="sng">
            <a:solidFill>
              <a:schemeClr val="dk1"/>
            </a:solidFill>
            <a:prstDash val="solid"/>
            <a:round/>
            <a:headEnd type="oval" w="med" len="med"/>
            <a:tailEnd type="oval" w="med" len="med"/>
          </a:ln>
        </p:spPr>
      </p:cxnSp>
      <p:grpSp>
        <p:nvGrpSpPr>
          <p:cNvPr id="417" name="Google Shape;417;p27"/>
          <p:cNvGrpSpPr/>
          <p:nvPr/>
        </p:nvGrpSpPr>
        <p:grpSpPr>
          <a:xfrm rot="-6299960">
            <a:off x="6905356" y="1983232"/>
            <a:ext cx="2386729" cy="2386729"/>
            <a:chOff x="269239" y="624399"/>
            <a:chExt cx="2386800" cy="2386800"/>
          </a:xfrm>
        </p:grpSpPr>
        <p:sp>
          <p:nvSpPr>
            <p:cNvPr id="418" name="Google Shape;418;p27"/>
            <p:cNvSpPr/>
            <p:nvPr/>
          </p:nvSpPr>
          <p:spPr>
            <a:xfrm rot="-1970538">
              <a:off x="599418" y="954577"/>
              <a:ext cx="1726444" cy="1726444"/>
            </a:xfrm>
            <a:prstGeom prst="ellipse">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7"/>
            <p:cNvSpPr/>
            <p:nvPr/>
          </p:nvSpPr>
          <p:spPr>
            <a:xfrm rot="-1969931">
              <a:off x="929754" y="1027196"/>
              <a:ext cx="127817" cy="127817"/>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0" name="Google Shape;420;p27"/>
          <p:cNvSpPr/>
          <p:nvPr/>
        </p:nvSpPr>
        <p:spPr>
          <a:xfrm>
            <a:off x="7382620" y="2460496"/>
            <a:ext cx="1432200" cy="14322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 name="Google Shape;421;p27"/>
          <p:cNvGrpSpPr/>
          <p:nvPr/>
        </p:nvGrpSpPr>
        <p:grpSpPr>
          <a:xfrm>
            <a:off x="4618950" y="394814"/>
            <a:ext cx="2582400" cy="289350"/>
            <a:chOff x="6967625" y="394825"/>
            <a:chExt cx="2582400" cy="289350"/>
          </a:xfrm>
        </p:grpSpPr>
        <p:sp>
          <p:nvSpPr>
            <p:cNvPr id="422" name="Google Shape;422;p27"/>
            <p:cNvSpPr/>
            <p:nvPr/>
          </p:nvSpPr>
          <p:spPr>
            <a:xfrm rot="-5400000">
              <a:off x="6967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7"/>
            <p:cNvSpPr/>
            <p:nvPr/>
          </p:nvSpPr>
          <p:spPr>
            <a:xfrm rot="-5400000">
              <a:off x="6967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7"/>
            <p:cNvSpPr/>
            <p:nvPr/>
          </p:nvSpPr>
          <p:spPr>
            <a:xfrm rot="-5400000">
              <a:off x="7158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7"/>
            <p:cNvSpPr/>
            <p:nvPr/>
          </p:nvSpPr>
          <p:spPr>
            <a:xfrm rot="-5400000">
              <a:off x="7158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7"/>
            <p:cNvSpPr/>
            <p:nvPr/>
          </p:nvSpPr>
          <p:spPr>
            <a:xfrm rot="-5400000">
              <a:off x="7348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7"/>
            <p:cNvSpPr/>
            <p:nvPr/>
          </p:nvSpPr>
          <p:spPr>
            <a:xfrm rot="-5400000">
              <a:off x="7348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7"/>
            <p:cNvSpPr/>
            <p:nvPr/>
          </p:nvSpPr>
          <p:spPr>
            <a:xfrm rot="-5400000">
              <a:off x="7539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7"/>
            <p:cNvSpPr/>
            <p:nvPr/>
          </p:nvSpPr>
          <p:spPr>
            <a:xfrm rot="-5400000">
              <a:off x="7539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7"/>
            <p:cNvSpPr/>
            <p:nvPr/>
          </p:nvSpPr>
          <p:spPr>
            <a:xfrm rot="-5400000">
              <a:off x="7729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7"/>
            <p:cNvSpPr/>
            <p:nvPr/>
          </p:nvSpPr>
          <p:spPr>
            <a:xfrm rot="-5400000">
              <a:off x="7729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7"/>
            <p:cNvSpPr/>
            <p:nvPr/>
          </p:nvSpPr>
          <p:spPr>
            <a:xfrm rot="-5400000">
              <a:off x="7920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7"/>
            <p:cNvSpPr/>
            <p:nvPr/>
          </p:nvSpPr>
          <p:spPr>
            <a:xfrm rot="-5400000">
              <a:off x="7920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7"/>
            <p:cNvSpPr/>
            <p:nvPr/>
          </p:nvSpPr>
          <p:spPr>
            <a:xfrm rot="-5400000">
              <a:off x="8110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7"/>
            <p:cNvSpPr/>
            <p:nvPr/>
          </p:nvSpPr>
          <p:spPr>
            <a:xfrm rot="-5400000">
              <a:off x="8110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7"/>
            <p:cNvSpPr/>
            <p:nvPr/>
          </p:nvSpPr>
          <p:spPr>
            <a:xfrm rot="-5400000">
              <a:off x="8301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7"/>
            <p:cNvSpPr/>
            <p:nvPr/>
          </p:nvSpPr>
          <p:spPr>
            <a:xfrm rot="-5400000">
              <a:off x="8301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7"/>
            <p:cNvSpPr/>
            <p:nvPr/>
          </p:nvSpPr>
          <p:spPr>
            <a:xfrm rot="-5400000">
              <a:off x="8491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rot="-5400000">
              <a:off x="8491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7"/>
            <p:cNvSpPr/>
            <p:nvPr/>
          </p:nvSpPr>
          <p:spPr>
            <a:xfrm rot="-5400000">
              <a:off x="8682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7"/>
            <p:cNvSpPr/>
            <p:nvPr/>
          </p:nvSpPr>
          <p:spPr>
            <a:xfrm rot="-5400000">
              <a:off x="8682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7"/>
            <p:cNvSpPr/>
            <p:nvPr/>
          </p:nvSpPr>
          <p:spPr>
            <a:xfrm rot="-5400000">
              <a:off x="8872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rot="-5400000">
              <a:off x="8872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rot="-5400000">
              <a:off x="9063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7"/>
            <p:cNvSpPr/>
            <p:nvPr/>
          </p:nvSpPr>
          <p:spPr>
            <a:xfrm rot="-5400000">
              <a:off x="9063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7"/>
            <p:cNvSpPr/>
            <p:nvPr/>
          </p:nvSpPr>
          <p:spPr>
            <a:xfrm rot="-5400000">
              <a:off x="92536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rot="-5400000">
              <a:off x="92536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7"/>
            <p:cNvSpPr/>
            <p:nvPr/>
          </p:nvSpPr>
          <p:spPr>
            <a:xfrm rot="-5400000">
              <a:off x="9444125" y="57827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7"/>
            <p:cNvSpPr/>
            <p:nvPr/>
          </p:nvSpPr>
          <p:spPr>
            <a:xfrm rot="-5400000">
              <a:off x="9444125" y="394825"/>
              <a:ext cx="105900" cy="105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 name="Google Shape;450;p27"/>
          <p:cNvGrpSpPr/>
          <p:nvPr/>
        </p:nvGrpSpPr>
        <p:grpSpPr>
          <a:xfrm>
            <a:off x="97408" y="1626088"/>
            <a:ext cx="745611" cy="704985"/>
            <a:chOff x="2555400" y="1422200"/>
            <a:chExt cx="858900" cy="858900"/>
          </a:xfrm>
        </p:grpSpPr>
        <p:sp>
          <p:nvSpPr>
            <p:cNvPr id="451" name="Google Shape;451;p27"/>
            <p:cNvSpPr/>
            <p:nvPr/>
          </p:nvSpPr>
          <p:spPr>
            <a:xfrm>
              <a:off x="2555400" y="1422200"/>
              <a:ext cx="858900" cy="8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2" name="Google Shape;452;p27"/>
            <p:cNvGrpSpPr/>
            <p:nvPr/>
          </p:nvGrpSpPr>
          <p:grpSpPr>
            <a:xfrm>
              <a:off x="2793561" y="1648169"/>
              <a:ext cx="382584" cy="406972"/>
              <a:chOff x="5364750" y="3235150"/>
              <a:chExt cx="277275" cy="294950"/>
            </a:xfrm>
          </p:grpSpPr>
          <p:sp>
            <p:nvSpPr>
              <p:cNvPr id="453" name="Google Shape;453;p2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461" name="Google Shape;461;p27"/>
          <p:cNvPicPr preferRelativeResize="0"/>
          <p:nvPr/>
        </p:nvPicPr>
        <p:blipFill>
          <a:blip r:embed="rId3">
            <a:alphaModFix/>
          </a:blip>
          <a:stretch>
            <a:fillRect/>
          </a:stretch>
        </p:blipFill>
        <p:spPr>
          <a:xfrm>
            <a:off x="4377450" y="143550"/>
            <a:ext cx="4581086" cy="4563050"/>
          </a:xfrm>
          <a:prstGeom prst="rect">
            <a:avLst/>
          </a:prstGeom>
          <a:noFill/>
          <a:ln>
            <a:noFill/>
          </a:ln>
        </p:spPr>
      </p:pic>
      <p:sp>
        <p:nvSpPr>
          <p:cNvPr id="462" name="Google Shape;462;p27"/>
          <p:cNvSpPr txBox="1"/>
          <p:nvPr/>
        </p:nvSpPr>
        <p:spPr>
          <a:xfrm>
            <a:off x="1074475" y="1778475"/>
            <a:ext cx="3000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600">
                <a:solidFill>
                  <a:schemeClr val="dk1"/>
                </a:solidFill>
                <a:latin typeface="Playfair Display ExtraBold"/>
                <a:ea typeface="Playfair Display ExtraBold"/>
                <a:cs typeface="Playfair Display ExtraBold"/>
                <a:sym typeface="Playfair Display ExtraBold"/>
              </a:rPr>
              <a:t>ACF &amp; PACF</a:t>
            </a:r>
            <a:endParaRPr sz="1600"/>
          </a:p>
        </p:txBody>
      </p:sp>
      <p:grpSp>
        <p:nvGrpSpPr>
          <p:cNvPr id="463" name="Google Shape;463;p27"/>
          <p:cNvGrpSpPr/>
          <p:nvPr/>
        </p:nvGrpSpPr>
        <p:grpSpPr>
          <a:xfrm>
            <a:off x="72864" y="2674900"/>
            <a:ext cx="745611" cy="704985"/>
            <a:chOff x="5729700" y="1422200"/>
            <a:chExt cx="858900" cy="858900"/>
          </a:xfrm>
        </p:grpSpPr>
        <p:sp>
          <p:nvSpPr>
            <p:cNvPr id="464" name="Google Shape;464;p27"/>
            <p:cNvSpPr/>
            <p:nvPr/>
          </p:nvSpPr>
          <p:spPr>
            <a:xfrm>
              <a:off x="5729700" y="1422200"/>
              <a:ext cx="858900" cy="8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 name="Google Shape;465;p27"/>
            <p:cNvGrpSpPr/>
            <p:nvPr/>
          </p:nvGrpSpPr>
          <p:grpSpPr>
            <a:xfrm>
              <a:off x="5953191" y="1648941"/>
              <a:ext cx="411905" cy="405420"/>
              <a:chOff x="2404875" y="3592725"/>
              <a:chExt cx="298525" cy="293825"/>
            </a:xfrm>
          </p:grpSpPr>
          <p:sp>
            <p:nvSpPr>
              <p:cNvPr id="466" name="Google Shape;466;p2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69" name="Google Shape;469;p27"/>
          <p:cNvSpPr txBox="1"/>
          <p:nvPr/>
        </p:nvSpPr>
        <p:spPr>
          <a:xfrm>
            <a:off x="818475" y="2807138"/>
            <a:ext cx="4227600" cy="4311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0"/>
              </a:spcBef>
              <a:spcAft>
                <a:spcPts val="0"/>
              </a:spcAft>
              <a:buNone/>
            </a:pPr>
            <a:r>
              <a:rPr lang="en" sz="1600">
                <a:solidFill>
                  <a:schemeClr val="dk1"/>
                </a:solidFill>
                <a:latin typeface="Playfair Display ExtraBold"/>
                <a:ea typeface="Playfair Display ExtraBold"/>
                <a:cs typeface="Playfair Display ExtraBold"/>
                <a:sym typeface="Playfair Display ExtraBold"/>
              </a:rPr>
              <a:t>Augmented Dickey-Fuller (ADF) test</a:t>
            </a:r>
            <a:endParaRPr sz="1600">
              <a:solidFill>
                <a:schemeClr val="dk1"/>
              </a:solidFill>
              <a:latin typeface="Playfair Display ExtraBold"/>
              <a:ea typeface="Playfair Display ExtraBold"/>
              <a:cs typeface="Playfair Display ExtraBold"/>
              <a:sym typeface="Playfair Display ExtraBold"/>
            </a:endParaRPr>
          </a:p>
        </p:txBody>
      </p:sp>
    </p:spTree>
  </p:cSld>
  <p:clrMapOvr>
    <a:masterClrMapping/>
  </p:clrMapOvr>
</p:sld>
</file>

<file path=ppt/theme/theme1.xml><?xml version="1.0" encoding="utf-8"?>
<a:theme xmlns:a="http://schemas.openxmlformats.org/drawingml/2006/main" name="Minimalist Business Basic Template by Slidesgo">
  <a:themeElements>
    <a:clrScheme name="Simple Light">
      <a:dk1>
        <a:srgbClr val="191919"/>
      </a:dk1>
      <a:lt1>
        <a:srgbClr val="F0F0F0"/>
      </a:lt1>
      <a:dk2>
        <a:srgbClr val="E7C22C"/>
      </a:dk2>
      <a:lt2>
        <a:srgbClr val="FFFFFF"/>
      </a:lt2>
      <a:accent1>
        <a:srgbClr val="FFFFFF"/>
      </a:accent1>
      <a:accent2>
        <a:srgbClr val="FFFFFF"/>
      </a:accent2>
      <a:accent3>
        <a:srgbClr val="FFFFFF"/>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1582</Words>
  <Application>Microsoft Macintosh PowerPoint</Application>
  <PresentationFormat>On-screen Show (16:9)</PresentationFormat>
  <Paragraphs>444</Paragraphs>
  <Slides>37</Slides>
  <Notes>37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37</vt:i4>
      </vt:variant>
    </vt:vector>
  </HeadingPairs>
  <TitlesOfParts>
    <vt:vector size="48" baseType="lpstr">
      <vt:lpstr>Playfair Display ExtraBold</vt:lpstr>
      <vt:lpstr>Bebas Neue</vt:lpstr>
      <vt:lpstr>Arial</vt:lpstr>
      <vt:lpstr>Times New Roman</vt:lpstr>
      <vt:lpstr>Open Sans</vt:lpstr>
      <vt:lpstr>Playfair Display</vt:lpstr>
      <vt:lpstr>Roboto Light</vt:lpstr>
      <vt:lpstr>Nunito Light</vt:lpstr>
      <vt:lpstr>Roboto Medium</vt:lpstr>
      <vt:lpstr>Roboto</vt:lpstr>
      <vt:lpstr>Minimalist Business Basic Template by Slidesgo</vt:lpstr>
      <vt:lpstr>Prediction on US Stock Market Performance: S&amp;P 500</vt:lpstr>
      <vt:lpstr>Introduction</vt:lpstr>
      <vt:lpstr>Motivation and Problem Statement</vt:lpstr>
      <vt:lpstr>Data</vt:lpstr>
      <vt:lpstr>Data Description and Preprocessing</vt:lpstr>
      <vt:lpstr>Data Description and Preprocessing</vt:lpstr>
      <vt:lpstr>Exploratory Data Analysis</vt:lpstr>
      <vt:lpstr>3.1 Visualization of data</vt:lpstr>
      <vt:lpstr>3.2 Stationarity</vt:lpstr>
      <vt:lpstr>3.3 Correlation</vt:lpstr>
      <vt:lpstr>3.3.2 Cross-correlation </vt:lpstr>
      <vt:lpstr>3.3.3 Granger-causality Test</vt:lpstr>
      <vt:lpstr>Models</vt:lpstr>
      <vt:lpstr>Prediction Models</vt:lpstr>
      <vt:lpstr>PowerPoint Presentation</vt:lpstr>
      <vt:lpstr>PowerPoint Presentation</vt:lpstr>
      <vt:lpstr>PowerPoint Presentation</vt:lpstr>
      <vt:lpstr>PowerPoint Presentation</vt:lpstr>
      <vt:lpstr>PowerPoint Presentation</vt:lpstr>
      <vt:lpstr>Vector Autoregression Model</vt:lpstr>
      <vt:lpstr>PowerPoint Presentation</vt:lpstr>
      <vt:lpstr>PowerPoint Presentation</vt:lpstr>
      <vt:lpstr>Impulse Response Function (IRF)</vt:lpstr>
      <vt:lpstr>Long Short Term Memory (LSTM)</vt:lpstr>
      <vt:lpstr>LSTM Model Architecture</vt:lpstr>
      <vt:lpstr>PowerPoint Presentation</vt:lpstr>
      <vt:lpstr>PowerPoint Presentation</vt:lpstr>
      <vt:lpstr>Results and Discussion</vt:lpstr>
      <vt:lpstr>Models Comparison - Visual Inspection</vt:lpstr>
      <vt:lpstr>PowerPoint Presentation</vt:lpstr>
      <vt:lpstr>PowerPoint Presentation</vt:lpstr>
      <vt:lpstr>PowerPoint Presentation</vt:lpstr>
      <vt:lpstr>PowerPoint Presentation</vt:lpstr>
      <vt:lpstr>Future Work</vt:lpstr>
      <vt:lpstr>PowerPoint Presentation</vt:lpstr>
      <vt:lpstr>Acknowledgement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Nancy Li</cp:lastModifiedBy>
  <cp:revision>1</cp:revision>
  <dcterms:modified xsi:type="dcterms:W3CDTF">2024-12-18T22:03:08Z</dcterms:modified>
</cp:coreProperties>
</file>